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76" r:id="rId3"/>
    <p:sldId id="293" r:id="rId4"/>
    <p:sldId id="294" r:id="rId5"/>
    <p:sldId id="295" r:id="rId6"/>
    <p:sldId id="298" r:id="rId7"/>
    <p:sldId id="297" r:id="rId8"/>
    <p:sldId id="296" r:id="rId9"/>
    <p:sldId id="299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307" r:id="rId18"/>
    <p:sldId id="281" r:id="rId19"/>
    <p:sldId id="282" r:id="rId20"/>
    <p:sldId id="284" r:id="rId21"/>
    <p:sldId id="283" r:id="rId22"/>
    <p:sldId id="285" r:id="rId23"/>
    <p:sldId id="286" r:id="rId24"/>
    <p:sldId id="288" r:id="rId25"/>
    <p:sldId id="291" r:id="rId26"/>
    <p:sldId id="289" r:id="rId27"/>
    <p:sldId id="290" r:id="rId28"/>
    <p:sldId id="287" r:id="rId29"/>
    <p:sldId id="309" r:id="rId30"/>
    <p:sldId id="292" r:id="rId3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20" autoAdjust="0"/>
    <p:restoredTop sz="94648"/>
  </p:normalViewPr>
  <p:slideViewPr>
    <p:cSldViewPr snapToGrid="0" snapToObjects="1">
      <p:cViewPr varScale="1">
        <p:scale>
          <a:sx n="62" d="100"/>
          <a:sy n="62" d="100"/>
        </p:scale>
        <p:origin x="200" y="1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044D1-C2A5-4B48-81D0-950A68B39BBF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163DD1-87E5-4769-AD25-01DB9E2BEC14}">
      <dgm:prSet phldrT="[Κείμενο]"/>
      <dgm:spPr/>
      <dgm:t>
        <a:bodyPr/>
        <a:lstStyle/>
        <a:p>
          <a:r>
            <a:rPr lang="el-GR" dirty="0"/>
            <a:t>Αφήγηση </a:t>
          </a:r>
          <a:endParaRPr lang="en-US" dirty="0"/>
        </a:p>
      </dgm:t>
    </dgm:pt>
    <dgm:pt modelId="{8530118E-F56F-43FF-B735-08C65A15F27C}" type="parTrans" cxnId="{CD7D5426-F7F4-43AD-9692-BE455AD63131}">
      <dgm:prSet/>
      <dgm:spPr/>
      <dgm:t>
        <a:bodyPr/>
        <a:lstStyle/>
        <a:p>
          <a:endParaRPr lang="en-US"/>
        </a:p>
      </dgm:t>
    </dgm:pt>
    <dgm:pt modelId="{2B38730B-CA7E-4535-8076-45FC25C7EAE0}" type="sibTrans" cxnId="{CD7D5426-F7F4-43AD-9692-BE455AD63131}">
      <dgm:prSet/>
      <dgm:spPr/>
      <dgm:t>
        <a:bodyPr/>
        <a:lstStyle/>
        <a:p>
          <a:endParaRPr lang="en-US"/>
        </a:p>
      </dgm:t>
    </dgm:pt>
    <dgm:pt modelId="{E1DCEDDD-D369-49B8-B449-6D08E4388244}">
      <dgm:prSet phldrT="[Κείμενο]"/>
      <dgm:spPr/>
      <dgm:t>
        <a:bodyPr/>
        <a:lstStyle/>
        <a:p>
          <a:r>
            <a:rPr lang="el-GR" dirty="0"/>
            <a:t>Οδηγίες </a:t>
          </a:r>
          <a:endParaRPr lang="en-US" dirty="0"/>
        </a:p>
      </dgm:t>
    </dgm:pt>
    <dgm:pt modelId="{8D90D249-4A78-4936-8A13-C30E9534F446}" type="parTrans" cxnId="{D28E4A7E-90FD-4BE2-A255-8460953AF6F9}">
      <dgm:prSet/>
      <dgm:spPr/>
      <dgm:t>
        <a:bodyPr/>
        <a:lstStyle/>
        <a:p>
          <a:endParaRPr lang="en-US"/>
        </a:p>
      </dgm:t>
    </dgm:pt>
    <dgm:pt modelId="{654BF025-3B57-4886-B354-52F6D9311395}" type="sibTrans" cxnId="{D28E4A7E-90FD-4BE2-A255-8460953AF6F9}">
      <dgm:prSet/>
      <dgm:spPr/>
      <dgm:t>
        <a:bodyPr/>
        <a:lstStyle/>
        <a:p>
          <a:endParaRPr lang="en-US"/>
        </a:p>
      </dgm:t>
    </dgm:pt>
    <dgm:pt modelId="{4BAF826D-5F05-4B09-9918-50FD4202AC2C}">
      <dgm:prSet phldrT="[Κείμενο]"/>
      <dgm:spPr/>
      <dgm:t>
        <a:bodyPr/>
        <a:lstStyle/>
        <a:p>
          <a:r>
            <a:rPr lang="el-GR" dirty="0"/>
            <a:t>Επιχειρήματα </a:t>
          </a:r>
          <a:endParaRPr lang="en-US" dirty="0"/>
        </a:p>
      </dgm:t>
    </dgm:pt>
    <dgm:pt modelId="{E3C9C9C9-DBFF-4640-87F9-A88EF254BCEB}" type="parTrans" cxnId="{069D2214-D112-40D5-BC39-17FF9C03BAAC}">
      <dgm:prSet/>
      <dgm:spPr/>
      <dgm:t>
        <a:bodyPr/>
        <a:lstStyle/>
        <a:p>
          <a:endParaRPr lang="en-US"/>
        </a:p>
      </dgm:t>
    </dgm:pt>
    <dgm:pt modelId="{0A7EC0AE-5B16-4BB0-A156-7D5299CB932E}" type="sibTrans" cxnId="{069D2214-D112-40D5-BC39-17FF9C03BAAC}">
      <dgm:prSet/>
      <dgm:spPr/>
      <dgm:t>
        <a:bodyPr/>
        <a:lstStyle/>
        <a:p>
          <a:endParaRPr lang="en-US"/>
        </a:p>
      </dgm:t>
    </dgm:pt>
    <dgm:pt modelId="{A02E2D0D-3C50-4B00-BA5D-9E3184CB569D}">
      <dgm:prSet phldrT="[Κείμενο]"/>
      <dgm:spPr/>
      <dgm:t>
        <a:bodyPr/>
        <a:lstStyle/>
        <a:p>
          <a:r>
            <a:rPr lang="el-GR" dirty="0"/>
            <a:t>Εξήγηση </a:t>
          </a:r>
          <a:endParaRPr lang="en-US" dirty="0"/>
        </a:p>
      </dgm:t>
    </dgm:pt>
    <dgm:pt modelId="{E00A0BD8-F4D1-4BF2-B24D-85E8C7AF2850}" type="parTrans" cxnId="{163F1D27-3FC2-43C6-BA2A-17BE44473A6E}">
      <dgm:prSet/>
      <dgm:spPr/>
      <dgm:t>
        <a:bodyPr/>
        <a:lstStyle/>
        <a:p>
          <a:endParaRPr lang="en-US"/>
        </a:p>
      </dgm:t>
    </dgm:pt>
    <dgm:pt modelId="{2262034C-3296-465A-B62F-48D0CFFC33D4}" type="sibTrans" cxnId="{163F1D27-3FC2-43C6-BA2A-17BE44473A6E}">
      <dgm:prSet/>
      <dgm:spPr/>
      <dgm:t>
        <a:bodyPr/>
        <a:lstStyle/>
        <a:p>
          <a:endParaRPr lang="en-US"/>
        </a:p>
      </dgm:t>
    </dgm:pt>
    <dgm:pt modelId="{2C472B7B-6230-40B8-BEA2-287271EDC895}">
      <dgm:prSet phldrT="[Κείμενο]"/>
      <dgm:spPr/>
      <dgm:t>
        <a:bodyPr/>
        <a:lstStyle/>
        <a:p>
          <a:r>
            <a:rPr lang="el-GR" dirty="0"/>
            <a:t>Περιγραφή </a:t>
          </a:r>
          <a:endParaRPr lang="en-US" dirty="0"/>
        </a:p>
      </dgm:t>
    </dgm:pt>
    <dgm:pt modelId="{5BCBE563-6E66-4809-BDC7-654E3D3AC00C}" type="parTrans" cxnId="{0D0BE4E8-A88F-4A35-937F-8DCACB113187}">
      <dgm:prSet/>
      <dgm:spPr/>
      <dgm:t>
        <a:bodyPr/>
        <a:lstStyle/>
        <a:p>
          <a:endParaRPr lang="en-US"/>
        </a:p>
      </dgm:t>
    </dgm:pt>
    <dgm:pt modelId="{A0FB14C4-233A-40D1-9797-CF9B22AE5AF3}" type="sibTrans" cxnId="{0D0BE4E8-A88F-4A35-937F-8DCACB113187}">
      <dgm:prSet/>
      <dgm:spPr/>
      <dgm:t>
        <a:bodyPr/>
        <a:lstStyle/>
        <a:p>
          <a:endParaRPr lang="en-US"/>
        </a:p>
      </dgm:t>
    </dgm:pt>
    <dgm:pt modelId="{A02512DA-2090-456C-B329-99A1337B7AE4}" type="pres">
      <dgm:prSet presAssocID="{698044D1-C2A5-4B48-81D0-950A68B39BBF}" presName="cycle" presStyleCnt="0">
        <dgm:presLayoutVars>
          <dgm:dir/>
          <dgm:resizeHandles val="exact"/>
        </dgm:presLayoutVars>
      </dgm:prSet>
      <dgm:spPr/>
    </dgm:pt>
    <dgm:pt modelId="{D058106C-B4A9-485A-82A3-4BE37F1D7B5E}" type="pres">
      <dgm:prSet presAssocID="{AA163DD1-87E5-4769-AD25-01DB9E2BEC14}" presName="node" presStyleLbl="node1" presStyleIdx="0" presStyleCnt="5" custRadScaleRad="99504" custRadScaleInc="15771">
        <dgm:presLayoutVars>
          <dgm:bulletEnabled val="1"/>
        </dgm:presLayoutVars>
      </dgm:prSet>
      <dgm:spPr/>
    </dgm:pt>
    <dgm:pt modelId="{5C895430-2228-4077-A40F-20BB57DDF3ED}" type="pres">
      <dgm:prSet presAssocID="{2B38730B-CA7E-4535-8076-45FC25C7EAE0}" presName="sibTrans" presStyleLbl="sibTrans2D1" presStyleIdx="0" presStyleCnt="5"/>
      <dgm:spPr/>
    </dgm:pt>
    <dgm:pt modelId="{E0D5EDEC-38F5-4065-B5D6-27C599473C3A}" type="pres">
      <dgm:prSet presAssocID="{2B38730B-CA7E-4535-8076-45FC25C7EAE0}" presName="connectorText" presStyleLbl="sibTrans2D1" presStyleIdx="0" presStyleCnt="5"/>
      <dgm:spPr/>
    </dgm:pt>
    <dgm:pt modelId="{28CBB7EA-92AE-4A80-902A-BD00249204B1}" type="pres">
      <dgm:prSet presAssocID="{E1DCEDDD-D369-49B8-B449-6D08E4388244}" presName="node" presStyleLbl="node1" presStyleIdx="1" presStyleCnt="5">
        <dgm:presLayoutVars>
          <dgm:bulletEnabled val="1"/>
        </dgm:presLayoutVars>
      </dgm:prSet>
      <dgm:spPr/>
    </dgm:pt>
    <dgm:pt modelId="{DACD87EE-7C63-4C40-AD82-F0DD91D4590D}" type="pres">
      <dgm:prSet presAssocID="{654BF025-3B57-4886-B354-52F6D9311395}" presName="sibTrans" presStyleLbl="sibTrans2D1" presStyleIdx="1" presStyleCnt="5"/>
      <dgm:spPr/>
    </dgm:pt>
    <dgm:pt modelId="{198AEEFC-B9B8-41B5-BCAF-0C0D47789462}" type="pres">
      <dgm:prSet presAssocID="{654BF025-3B57-4886-B354-52F6D9311395}" presName="connectorText" presStyleLbl="sibTrans2D1" presStyleIdx="1" presStyleCnt="5"/>
      <dgm:spPr/>
    </dgm:pt>
    <dgm:pt modelId="{945CB8C5-0574-4611-B22B-191E6E5C823D}" type="pres">
      <dgm:prSet presAssocID="{4BAF826D-5F05-4B09-9918-50FD4202AC2C}" presName="node" presStyleLbl="node1" presStyleIdx="2" presStyleCnt="5">
        <dgm:presLayoutVars>
          <dgm:bulletEnabled val="1"/>
        </dgm:presLayoutVars>
      </dgm:prSet>
      <dgm:spPr/>
    </dgm:pt>
    <dgm:pt modelId="{DEFEAC0E-D2B8-4140-92D9-F214FF6C6852}" type="pres">
      <dgm:prSet presAssocID="{0A7EC0AE-5B16-4BB0-A156-7D5299CB932E}" presName="sibTrans" presStyleLbl="sibTrans2D1" presStyleIdx="2" presStyleCnt="5"/>
      <dgm:spPr/>
    </dgm:pt>
    <dgm:pt modelId="{DAF64C8F-1DC5-436C-81BD-561C2DE7433D}" type="pres">
      <dgm:prSet presAssocID="{0A7EC0AE-5B16-4BB0-A156-7D5299CB932E}" presName="connectorText" presStyleLbl="sibTrans2D1" presStyleIdx="2" presStyleCnt="5"/>
      <dgm:spPr/>
    </dgm:pt>
    <dgm:pt modelId="{C036AAAA-C142-462E-BB40-D12F65AF3994}" type="pres">
      <dgm:prSet presAssocID="{A02E2D0D-3C50-4B00-BA5D-9E3184CB569D}" presName="node" presStyleLbl="node1" presStyleIdx="3" presStyleCnt="5">
        <dgm:presLayoutVars>
          <dgm:bulletEnabled val="1"/>
        </dgm:presLayoutVars>
      </dgm:prSet>
      <dgm:spPr/>
    </dgm:pt>
    <dgm:pt modelId="{FF99A7D7-068E-465A-B31B-37EEA41972AD}" type="pres">
      <dgm:prSet presAssocID="{2262034C-3296-465A-B62F-48D0CFFC33D4}" presName="sibTrans" presStyleLbl="sibTrans2D1" presStyleIdx="3" presStyleCnt="5"/>
      <dgm:spPr/>
    </dgm:pt>
    <dgm:pt modelId="{AEEB45A6-FC24-4ABB-AF88-B67B6134451B}" type="pres">
      <dgm:prSet presAssocID="{2262034C-3296-465A-B62F-48D0CFFC33D4}" presName="connectorText" presStyleLbl="sibTrans2D1" presStyleIdx="3" presStyleCnt="5"/>
      <dgm:spPr/>
    </dgm:pt>
    <dgm:pt modelId="{D5B3A280-6735-4B49-8FE9-22AE252489AB}" type="pres">
      <dgm:prSet presAssocID="{2C472B7B-6230-40B8-BEA2-287271EDC895}" presName="node" presStyleLbl="node1" presStyleIdx="4" presStyleCnt="5">
        <dgm:presLayoutVars>
          <dgm:bulletEnabled val="1"/>
        </dgm:presLayoutVars>
      </dgm:prSet>
      <dgm:spPr/>
    </dgm:pt>
    <dgm:pt modelId="{C9814263-C50E-4854-9099-93BBC0957847}" type="pres">
      <dgm:prSet presAssocID="{A0FB14C4-233A-40D1-9797-CF9B22AE5AF3}" presName="sibTrans" presStyleLbl="sibTrans2D1" presStyleIdx="4" presStyleCnt="5"/>
      <dgm:spPr/>
    </dgm:pt>
    <dgm:pt modelId="{AF114B51-443D-47BE-BDA0-D108C242F1B7}" type="pres">
      <dgm:prSet presAssocID="{A0FB14C4-233A-40D1-9797-CF9B22AE5AF3}" presName="connectorText" presStyleLbl="sibTrans2D1" presStyleIdx="4" presStyleCnt="5"/>
      <dgm:spPr/>
    </dgm:pt>
  </dgm:ptLst>
  <dgm:cxnLst>
    <dgm:cxn modelId="{069D2214-D112-40D5-BC39-17FF9C03BAAC}" srcId="{698044D1-C2A5-4B48-81D0-950A68B39BBF}" destId="{4BAF826D-5F05-4B09-9918-50FD4202AC2C}" srcOrd="2" destOrd="0" parTransId="{E3C9C9C9-DBFF-4640-87F9-A88EF254BCEB}" sibTransId="{0A7EC0AE-5B16-4BB0-A156-7D5299CB932E}"/>
    <dgm:cxn modelId="{03AA451E-7FDC-471E-9110-7A5379B7D435}" type="presOf" srcId="{A0FB14C4-233A-40D1-9797-CF9B22AE5AF3}" destId="{C9814263-C50E-4854-9099-93BBC0957847}" srcOrd="0" destOrd="0" presId="urn:microsoft.com/office/officeart/2005/8/layout/cycle2"/>
    <dgm:cxn modelId="{51BF8E22-6F3A-499A-82F7-488100527F1C}" type="presOf" srcId="{698044D1-C2A5-4B48-81D0-950A68B39BBF}" destId="{A02512DA-2090-456C-B329-99A1337B7AE4}" srcOrd="0" destOrd="0" presId="urn:microsoft.com/office/officeart/2005/8/layout/cycle2"/>
    <dgm:cxn modelId="{283DB424-63D5-4851-8FE5-C96091CAA51B}" type="presOf" srcId="{654BF025-3B57-4886-B354-52F6D9311395}" destId="{DACD87EE-7C63-4C40-AD82-F0DD91D4590D}" srcOrd="0" destOrd="0" presId="urn:microsoft.com/office/officeart/2005/8/layout/cycle2"/>
    <dgm:cxn modelId="{5F381E26-A5D5-45CD-8D2B-5BA4AA966217}" type="presOf" srcId="{0A7EC0AE-5B16-4BB0-A156-7D5299CB932E}" destId="{DAF64C8F-1DC5-436C-81BD-561C2DE7433D}" srcOrd="1" destOrd="0" presId="urn:microsoft.com/office/officeart/2005/8/layout/cycle2"/>
    <dgm:cxn modelId="{CD7D5426-F7F4-43AD-9692-BE455AD63131}" srcId="{698044D1-C2A5-4B48-81D0-950A68B39BBF}" destId="{AA163DD1-87E5-4769-AD25-01DB9E2BEC14}" srcOrd="0" destOrd="0" parTransId="{8530118E-F56F-43FF-B735-08C65A15F27C}" sibTransId="{2B38730B-CA7E-4535-8076-45FC25C7EAE0}"/>
    <dgm:cxn modelId="{163F1D27-3FC2-43C6-BA2A-17BE44473A6E}" srcId="{698044D1-C2A5-4B48-81D0-950A68B39BBF}" destId="{A02E2D0D-3C50-4B00-BA5D-9E3184CB569D}" srcOrd="3" destOrd="0" parTransId="{E00A0BD8-F4D1-4BF2-B24D-85E8C7AF2850}" sibTransId="{2262034C-3296-465A-B62F-48D0CFFC33D4}"/>
    <dgm:cxn modelId="{C8F48639-9744-4C6B-9845-9722E1F41B60}" type="presOf" srcId="{A02E2D0D-3C50-4B00-BA5D-9E3184CB569D}" destId="{C036AAAA-C142-462E-BB40-D12F65AF3994}" srcOrd="0" destOrd="0" presId="urn:microsoft.com/office/officeart/2005/8/layout/cycle2"/>
    <dgm:cxn modelId="{72EF235F-45A3-475C-8104-64353394873A}" type="presOf" srcId="{AA163DD1-87E5-4769-AD25-01DB9E2BEC14}" destId="{D058106C-B4A9-485A-82A3-4BE37F1D7B5E}" srcOrd="0" destOrd="0" presId="urn:microsoft.com/office/officeart/2005/8/layout/cycle2"/>
    <dgm:cxn modelId="{CA36247D-54E7-4267-936B-60AAA9F2F9CD}" type="presOf" srcId="{2B38730B-CA7E-4535-8076-45FC25C7EAE0}" destId="{E0D5EDEC-38F5-4065-B5D6-27C599473C3A}" srcOrd="1" destOrd="0" presId="urn:microsoft.com/office/officeart/2005/8/layout/cycle2"/>
    <dgm:cxn modelId="{D28E4A7E-90FD-4BE2-A255-8460953AF6F9}" srcId="{698044D1-C2A5-4B48-81D0-950A68B39BBF}" destId="{E1DCEDDD-D369-49B8-B449-6D08E4388244}" srcOrd="1" destOrd="0" parTransId="{8D90D249-4A78-4936-8A13-C30E9534F446}" sibTransId="{654BF025-3B57-4886-B354-52F6D9311395}"/>
    <dgm:cxn modelId="{F66B7389-D0C1-4AFC-AFBC-A799F4DA6EED}" type="presOf" srcId="{2C472B7B-6230-40B8-BEA2-287271EDC895}" destId="{D5B3A280-6735-4B49-8FE9-22AE252489AB}" srcOrd="0" destOrd="0" presId="urn:microsoft.com/office/officeart/2005/8/layout/cycle2"/>
    <dgm:cxn modelId="{2F193296-8306-4311-B9CF-EB7B9F94EE51}" type="presOf" srcId="{2B38730B-CA7E-4535-8076-45FC25C7EAE0}" destId="{5C895430-2228-4077-A40F-20BB57DDF3ED}" srcOrd="0" destOrd="0" presId="urn:microsoft.com/office/officeart/2005/8/layout/cycle2"/>
    <dgm:cxn modelId="{25E81497-0DB0-4563-A85E-6D27FC5D398F}" type="presOf" srcId="{2262034C-3296-465A-B62F-48D0CFFC33D4}" destId="{AEEB45A6-FC24-4ABB-AF88-B67B6134451B}" srcOrd="1" destOrd="0" presId="urn:microsoft.com/office/officeart/2005/8/layout/cycle2"/>
    <dgm:cxn modelId="{0B454BAD-6A60-4DA4-B3A4-96596D667D34}" type="presOf" srcId="{A0FB14C4-233A-40D1-9797-CF9B22AE5AF3}" destId="{AF114B51-443D-47BE-BDA0-D108C242F1B7}" srcOrd="1" destOrd="0" presId="urn:microsoft.com/office/officeart/2005/8/layout/cycle2"/>
    <dgm:cxn modelId="{683456BA-A01E-420E-BCD7-51B7471D2CB3}" type="presOf" srcId="{0A7EC0AE-5B16-4BB0-A156-7D5299CB932E}" destId="{DEFEAC0E-D2B8-4140-92D9-F214FF6C6852}" srcOrd="0" destOrd="0" presId="urn:microsoft.com/office/officeart/2005/8/layout/cycle2"/>
    <dgm:cxn modelId="{C4CFEEE2-CE26-4D67-A619-B6F755741DAA}" type="presOf" srcId="{4BAF826D-5F05-4B09-9918-50FD4202AC2C}" destId="{945CB8C5-0574-4611-B22B-191E6E5C823D}" srcOrd="0" destOrd="0" presId="urn:microsoft.com/office/officeart/2005/8/layout/cycle2"/>
    <dgm:cxn modelId="{0D0BE4E8-A88F-4A35-937F-8DCACB113187}" srcId="{698044D1-C2A5-4B48-81D0-950A68B39BBF}" destId="{2C472B7B-6230-40B8-BEA2-287271EDC895}" srcOrd="4" destOrd="0" parTransId="{5BCBE563-6E66-4809-BDC7-654E3D3AC00C}" sibTransId="{A0FB14C4-233A-40D1-9797-CF9B22AE5AF3}"/>
    <dgm:cxn modelId="{06B268F6-E1B8-4549-A7B2-9E490C285A9E}" type="presOf" srcId="{E1DCEDDD-D369-49B8-B449-6D08E4388244}" destId="{28CBB7EA-92AE-4A80-902A-BD00249204B1}" srcOrd="0" destOrd="0" presId="urn:microsoft.com/office/officeart/2005/8/layout/cycle2"/>
    <dgm:cxn modelId="{40776AF7-F740-47CA-AE45-4E4BD95E0E6D}" type="presOf" srcId="{654BF025-3B57-4886-B354-52F6D9311395}" destId="{198AEEFC-B9B8-41B5-BCAF-0C0D47789462}" srcOrd="1" destOrd="0" presId="urn:microsoft.com/office/officeart/2005/8/layout/cycle2"/>
    <dgm:cxn modelId="{CE31E5FC-5EDC-4DCA-BBBE-38E7D79FE1E1}" type="presOf" srcId="{2262034C-3296-465A-B62F-48D0CFFC33D4}" destId="{FF99A7D7-068E-465A-B31B-37EEA41972AD}" srcOrd="0" destOrd="0" presId="urn:microsoft.com/office/officeart/2005/8/layout/cycle2"/>
    <dgm:cxn modelId="{79D11F9B-3C93-4DB4-BA09-5096162610A3}" type="presParOf" srcId="{A02512DA-2090-456C-B329-99A1337B7AE4}" destId="{D058106C-B4A9-485A-82A3-4BE37F1D7B5E}" srcOrd="0" destOrd="0" presId="urn:microsoft.com/office/officeart/2005/8/layout/cycle2"/>
    <dgm:cxn modelId="{37491DFD-4102-4450-8892-EA536F914211}" type="presParOf" srcId="{A02512DA-2090-456C-B329-99A1337B7AE4}" destId="{5C895430-2228-4077-A40F-20BB57DDF3ED}" srcOrd="1" destOrd="0" presId="urn:microsoft.com/office/officeart/2005/8/layout/cycle2"/>
    <dgm:cxn modelId="{CACA4BBF-A67C-4833-905F-17CFC2D2F499}" type="presParOf" srcId="{5C895430-2228-4077-A40F-20BB57DDF3ED}" destId="{E0D5EDEC-38F5-4065-B5D6-27C599473C3A}" srcOrd="0" destOrd="0" presId="urn:microsoft.com/office/officeart/2005/8/layout/cycle2"/>
    <dgm:cxn modelId="{812D52A0-E687-48D2-80D3-9FA42876E86B}" type="presParOf" srcId="{A02512DA-2090-456C-B329-99A1337B7AE4}" destId="{28CBB7EA-92AE-4A80-902A-BD00249204B1}" srcOrd="2" destOrd="0" presId="urn:microsoft.com/office/officeart/2005/8/layout/cycle2"/>
    <dgm:cxn modelId="{B56198F7-F34C-4556-BFE0-2F5AC41A705C}" type="presParOf" srcId="{A02512DA-2090-456C-B329-99A1337B7AE4}" destId="{DACD87EE-7C63-4C40-AD82-F0DD91D4590D}" srcOrd="3" destOrd="0" presId="urn:microsoft.com/office/officeart/2005/8/layout/cycle2"/>
    <dgm:cxn modelId="{69C67BE2-E1AC-4957-9D0D-42E6B4CC307E}" type="presParOf" srcId="{DACD87EE-7C63-4C40-AD82-F0DD91D4590D}" destId="{198AEEFC-B9B8-41B5-BCAF-0C0D47789462}" srcOrd="0" destOrd="0" presId="urn:microsoft.com/office/officeart/2005/8/layout/cycle2"/>
    <dgm:cxn modelId="{7790C181-7D36-4302-8CCB-8810FC6506EA}" type="presParOf" srcId="{A02512DA-2090-456C-B329-99A1337B7AE4}" destId="{945CB8C5-0574-4611-B22B-191E6E5C823D}" srcOrd="4" destOrd="0" presId="urn:microsoft.com/office/officeart/2005/8/layout/cycle2"/>
    <dgm:cxn modelId="{3A0988C9-8C52-493F-9DC5-D1638FCBD345}" type="presParOf" srcId="{A02512DA-2090-456C-B329-99A1337B7AE4}" destId="{DEFEAC0E-D2B8-4140-92D9-F214FF6C6852}" srcOrd="5" destOrd="0" presId="urn:microsoft.com/office/officeart/2005/8/layout/cycle2"/>
    <dgm:cxn modelId="{1D3D9A6D-DD03-422F-BB9D-0BC992A8538D}" type="presParOf" srcId="{DEFEAC0E-D2B8-4140-92D9-F214FF6C6852}" destId="{DAF64C8F-1DC5-436C-81BD-561C2DE7433D}" srcOrd="0" destOrd="0" presId="urn:microsoft.com/office/officeart/2005/8/layout/cycle2"/>
    <dgm:cxn modelId="{ED099361-5DEB-43C3-B77D-6E4C1B297EB7}" type="presParOf" srcId="{A02512DA-2090-456C-B329-99A1337B7AE4}" destId="{C036AAAA-C142-462E-BB40-D12F65AF3994}" srcOrd="6" destOrd="0" presId="urn:microsoft.com/office/officeart/2005/8/layout/cycle2"/>
    <dgm:cxn modelId="{94AC6916-BEE2-40E1-84E8-3501FBE6B50B}" type="presParOf" srcId="{A02512DA-2090-456C-B329-99A1337B7AE4}" destId="{FF99A7D7-068E-465A-B31B-37EEA41972AD}" srcOrd="7" destOrd="0" presId="urn:microsoft.com/office/officeart/2005/8/layout/cycle2"/>
    <dgm:cxn modelId="{FA397E02-D58B-4080-8689-1513736DB8F2}" type="presParOf" srcId="{FF99A7D7-068E-465A-B31B-37EEA41972AD}" destId="{AEEB45A6-FC24-4ABB-AF88-B67B6134451B}" srcOrd="0" destOrd="0" presId="urn:microsoft.com/office/officeart/2005/8/layout/cycle2"/>
    <dgm:cxn modelId="{2140B743-6558-4E2E-A9A5-3CA68042FE1A}" type="presParOf" srcId="{A02512DA-2090-456C-B329-99A1337B7AE4}" destId="{D5B3A280-6735-4B49-8FE9-22AE252489AB}" srcOrd="8" destOrd="0" presId="urn:microsoft.com/office/officeart/2005/8/layout/cycle2"/>
    <dgm:cxn modelId="{AC46F07B-D0D6-4095-ABEA-FEE0104694F5}" type="presParOf" srcId="{A02512DA-2090-456C-B329-99A1337B7AE4}" destId="{C9814263-C50E-4854-9099-93BBC0957847}" srcOrd="9" destOrd="0" presId="urn:microsoft.com/office/officeart/2005/8/layout/cycle2"/>
    <dgm:cxn modelId="{F57B8C4E-86EC-4BA6-A1B7-BAE392CDD905}" type="presParOf" srcId="{C9814263-C50E-4854-9099-93BBC0957847}" destId="{AF114B51-443D-47BE-BDA0-D108C242F1B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3E789-B986-4DCC-A57D-36A1CD6BFD06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D9201D2-706F-4494-933E-9E850459265E}">
      <dgm:prSet phldrT="[Κείμενο]" custT="1"/>
      <dgm:spPr/>
      <dgm:t>
        <a:bodyPr/>
        <a:lstStyle/>
        <a:p>
          <a:r>
            <a:rPr lang="el-GR" sz="3200" dirty="0">
              <a:latin typeface="Calibri" panose="020F0502020204030204" pitchFamily="34" charset="0"/>
              <a:cs typeface="Calibri" panose="020F0502020204030204" pitchFamily="34" charset="0"/>
            </a:rPr>
            <a:t>Λόγος</a:t>
          </a:r>
          <a:r>
            <a:rPr lang="el-GR" sz="5500" dirty="0"/>
            <a:t> </a:t>
          </a:r>
          <a:endParaRPr lang="en-US" sz="5500" dirty="0"/>
        </a:p>
      </dgm:t>
    </dgm:pt>
    <dgm:pt modelId="{D99F2E60-6E50-4739-94AA-DE7F9B47335B}" type="parTrans" cxnId="{C07C45C5-CE36-4933-A649-02D73B65167C}">
      <dgm:prSet/>
      <dgm:spPr/>
      <dgm:t>
        <a:bodyPr/>
        <a:lstStyle/>
        <a:p>
          <a:endParaRPr lang="en-US"/>
        </a:p>
      </dgm:t>
    </dgm:pt>
    <dgm:pt modelId="{200846DD-10E2-435E-B877-69B52692B645}" type="sibTrans" cxnId="{C07C45C5-CE36-4933-A649-02D73B65167C}">
      <dgm:prSet/>
      <dgm:spPr/>
      <dgm:t>
        <a:bodyPr/>
        <a:lstStyle/>
        <a:p>
          <a:endParaRPr lang="en-US"/>
        </a:p>
      </dgm:t>
    </dgm:pt>
    <dgm:pt modelId="{46D60559-0698-48AF-9E46-1D462FF24B90}">
      <dgm:prSet phldrT="[Κείμενο]" custT="1"/>
      <dgm:spPr/>
      <dgm:t>
        <a:bodyPr/>
        <a:lstStyle/>
        <a:p>
          <a:r>
            <a:rPr lang="el-GR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Αναφορικός</a:t>
          </a:r>
        </a:p>
        <a:p>
          <a:r>
            <a:rPr lang="el-GR" sz="1200" dirty="0">
              <a:latin typeface="Calibri" panose="020F0502020204030204" pitchFamily="34" charset="0"/>
              <a:cs typeface="Calibri" panose="020F0502020204030204" pitchFamily="34" charset="0"/>
            </a:rPr>
            <a:t> αναφορά σε καταστάσεις, πρόσωπα, αντικείμενα ή συμβάντα</a:t>
          </a:r>
          <a:endParaRPr lang="en-U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407B26-4643-4668-81F4-F0A6077F2BDE}" type="parTrans" cxnId="{7A6606D6-F4A6-4DB5-82EB-CBC1B51AABD2}">
      <dgm:prSet/>
      <dgm:spPr/>
      <dgm:t>
        <a:bodyPr/>
        <a:lstStyle/>
        <a:p>
          <a:endParaRPr lang="en-US"/>
        </a:p>
      </dgm:t>
    </dgm:pt>
    <dgm:pt modelId="{F3600387-BC8D-439F-AB35-E82E999BA3FE}" type="sibTrans" cxnId="{7A6606D6-F4A6-4DB5-82EB-CBC1B51AABD2}">
      <dgm:prSet/>
      <dgm:spPr/>
      <dgm:t>
        <a:bodyPr/>
        <a:lstStyle/>
        <a:p>
          <a:endParaRPr lang="en-US"/>
        </a:p>
      </dgm:t>
    </dgm:pt>
    <dgm:pt modelId="{567C272D-26E0-497B-8B60-E15CA54C16C5}">
      <dgm:prSet phldrT="[Κείμενο]" custT="1"/>
      <dgm:spPr/>
      <dgm:t>
        <a:bodyPr/>
        <a:lstStyle/>
        <a:p>
          <a:r>
            <a:rPr lang="el-GR" sz="14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Κατευθυντικός</a:t>
          </a:r>
          <a:endParaRPr lang="el-GR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200" dirty="0">
              <a:latin typeface="Calibri" panose="020F0502020204030204" pitchFamily="34" charset="0"/>
              <a:cs typeface="Calibri" panose="020F0502020204030204" pitchFamily="34" charset="0"/>
            </a:rPr>
            <a:t>υιοθέτηση από μέρους του/της ομιλητή/</a:t>
          </a:r>
          <a:r>
            <a:rPr lang="el-GR" sz="1200" dirty="0" err="1">
              <a:latin typeface="Calibri" panose="020F0502020204030204" pitchFamily="34" charset="0"/>
              <a:cs typeface="Calibri" panose="020F0502020204030204" pitchFamily="34" charset="0"/>
            </a:rPr>
            <a:t>τριας</a:t>
          </a:r>
          <a:r>
            <a:rPr lang="el-GR" sz="1200" dirty="0">
              <a:latin typeface="Calibri" panose="020F0502020204030204" pitchFamily="34" charset="0"/>
              <a:cs typeface="Calibri" panose="020F0502020204030204" pitchFamily="34" charset="0"/>
            </a:rPr>
            <a:t> μίας συγκεκριμένης συμπεριφοράς ή ενέργειας </a:t>
          </a:r>
          <a:endParaRPr lang="en-U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E69B80-66BE-4303-8852-68E2DBF595D5}" type="parTrans" cxnId="{8F152984-A124-456D-AFB6-BF089080D8B7}">
      <dgm:prSet/>
      <dgm:spPr/>
      <dgm:t>
        <a:bodyPr/>
        <a:lstStyle/>
        <a:p>
          <a:endParaRPr lang="en-US"/>
        </a:p>
      </dgm:t>
    </dgm:pt>
    <dgm:pt modelId="{819A1869-77AE-4F30-BCF8-A7BED36BA4F8}" type="sibTrans" cxnId="{8F152984-A124-456D-AFB6-BF089080D8B7}">
      <dgm:prSet/>
      <dgm:spPr/>
      <dgm:t>
        <a:bodyPr/>
        <a:lstStyle/>
        <a:p>
          <a:endParaRPr lang="en-US"/>
        </a:p>
      </dgm:t>
    </dgm:pt>
    <dgm:pt modelId="{57908C54-5A73-4E05-932E-381985600CD5}" type="pres">
      <dgm:prSet presAssocID="{B563E789-B986-4DCC-A57D-36A1CD6BFD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C99519-F0F4-408F-95CD-91C4545CFBCD}" type="pres">
      <dgm:prSet presAssocID="{AD9201D2-706F-4494-933E-9E850459265E}" presName="hierRoot1" presStyleCnt="0">
        <dgm:presLayoutVars>
          <dgm:hierBranch val="init"/>
        </dgm:presLayoutVars>
      </dgm:prSet>
      <dgm:spPr/>
    </dgm:pt>
    <dgm:pt modelId="{7A05B097-B051-4526-A1C7-A34C953ABB81}" type="pres">
      <dgm:prSet presAssocID="{AD9201D2-706F-4494-933E-9E850459265E}" presName="rootComposite1" presStyleCnt="0"/>
      <dgm:spPr/>
    </dgm:pt>
    <dgm:pt modelId="{9260FC59-E5AE-438F-960F-FC4EE91506B0}" type="pres">
      <dgm:prSet presAssocID="{AD9201D2-706F-4494-933E-9E850459265E}" presName="rootText1" presStyleLbl="node0" presStyleIdx="0" presStyleCnt="1" custLinFactNeighborX="3403" custLinFactNeighborY="-12125">
        <dgm:presLayoutVars>
          <dgm:chPref val="3"/>
        </dgm:presLayoutVars>
      </dgm:prSet>
      <dgm:spPr/>
    </dgm:pt>
    <dgm:pt modelId="{FE5F662B-DAB6-4851-B6AC-E3BAEF7AE415}" type="pres">
      <dgm:prSet presAssocID="{AD9201D2-706F-4494-933E-9E850459265E}" presName="rootConnector1" presStyleLbl="node1" presStyleIdx="0" presStyleCnt="0"/>
      <dgm:spPr/>
    </dgm:pt>
    <dgm:pt modelId="{93116867-6BCA-44C9-B9E3-AAC8B1073165}" type="pres">
      <dgm:prSet presAssocID="{AD9201D2-706F-4494-933E-9E850459265E}" presName="hierChild2" presStyleCnt="0"/>
      <dgm:spPr/>
    </dgm:pt>
    <dgm:pt modelId="{AD11A442-B39B-43A3-9866-06A83A2484DF}" type="pres">
      <dgm:prSet presAssocID="{D6407B26-4643-4668-81F4-F0A6077F2BDE}" presName="Name37" presStyleLbl="parChTrans1D2" presStyleIdx="0" presStyleCnt="2"/>
      <dgm:spPr/>
    </dgm:pt>
    <dgm:pt modelId="{3FF964D9-E3D9-4933-A460-FF25BB8A39AA}" type="pres">
      <dgm:prSet presAssocID="{46D60559-0698-48AF-9E46-1D462FF24B90}" presName="hierRoot2" presStyleCnt="0">
        <dgm:presLayoutVars>
          <dgm:hierBranch val="init"/>
        </dgm:presLayoutVars>
      </dgm:prSet>
      <dgm:spPr/>
    </dgm:pt>
    <dgm:pt modelId="{E05C003F-7BDD-4716-9DC6-19CE150C80C5}" type="pres">
      <dgm:prSet presAssocID="{46D60559-0698-48AF-9E46-1D462FF24B90}" presName="rootComposite" presStyleCnt="0"/>
      <dgm:spPr/>
    </dgm:pt>
    <dgm:pt modelId="{1CABD27F-3EEB-4617-BDBC-9E742BF3FEB7}" type="pres">
      <dgm:prSet presAssocID="{46D60559-0698-48AF-9E46-1D462FF24B90}" presName="rootText" presStyleLbl="node2" presStyleIdx="0" presStyleCnt="2">
        <dgm:presLayoutVars>
          <dgm:chPref val="3"/>
        </dgm:presLayoutVars>
      </dgm:prSet>
      <dgm:spPr/>
    </dgm:pt>
    <dgm:pt modelId="{38242051-E61B-4A22-8FDA-EFF813DD7DEE}" type="pres">
      <dgm:prSet presAssocID="{46D60559-0698-48AF-9E46-1D462FF24B90}" presName="rootConnector" presStyleLbl="node2" presStyleIdx="0" presStyleCnt="2"/>
      <dgm:spPr/>
    </dgm:pt>
    <dgm:pt modelId="{D977BA32-B5DE-4BE4-84DC-12AEE4172C05}" type="pres">
      <dgm:prSet presAssocID="{46D60559-0698-48AF-9E46-1D462FF24B90}" presName="hierChild4" presStyleCnt="0"/>
      <dgm:spPr/>
    </dgm:pt>
    <dgm:pt modelId="{D0335282-4DAD-425D-8BD0-F5B3372C0E79}" type="pres">
      <dgm:prSet presAssocID="{46D60559-0698-48AF-9E46-1D462FF24B90}" presName="hierChild5" presStyleCnt="0"/>
      <dgm:spPr/>
    </dgm:pt>
    <dgm:pt modelId="{D66701CB-60D8-41BB-B3C9-DFA866CDF71F}" type="pres">
      <dgm:prSet presAssocID="{0CE69B80-66BE-4303-8852-68E2DBF595D5}" presName="Name37" presStyleLbl="parChTrans1D2" presStyleIdx="1" presStyleCnt="2"/>
      <dgm:spPr/>
    </dgm:pt>
    <dgm:pt modelId="{2DB14823-3767-4EC1-A477-BD7FE8380082}" type="pres">
      <dgm:prSet presAssocID="{567C272D-26E0-497B-8B60-E15CA54C16C5}" presName="hierRoot2" presStyleCnt="0">
        <dgm:presLayoutVars>
          <dgm:hierBranch val="init"/>
        </dgm:presLayoutVars>
      </dgm:prSet>
      <dgm:spPr/>
    </dgm:pt>
    <dgm:pt modelId="{087C9475-D757-4861-8F6C-8498BA4F4953}" type="pres">
      <dgm:prSet presAssocID="{567C272D-26E0-497B-8B60-E15CA54C16C5}" presName="rootComposite" presStyleCnt="0"/>
      <dgm:spPr/>
    </dgm:pt>
    <dgm:pt modelId="{255C4DB7-EF2C-470C-85C2-3F02A3809F57}" type="pres">
      <dgm:prSet presAssocID="{567C272D-26E0-497B-8B60-E15CA54C16C5}" presName="rootText" presStyleLbl="node2" presStyleIdx="1" presStyleCnt="2">
        <dgm:presLayoutVars>
          <dgm:chPref val="3"/>
        </dgm:presLayoutVars>
      </dgm:prSet>
      <dgm:spPr/>
    </dgm:pt>
    <dgm:pt modelId="{DD4C744A-79C6-4CA9-B8E6-CB0309C2B2B8}" type="pres">
      <dgm:prSet presAssocID="{567C272D-26E0-497B-8B60-E15CA54C16C5}" presName="rootConnector" presStyleLbl="node2" presStyleIdx="1" presStyleCnt="2"/>
      <dgm:spPr/>
    </dgm:pt>
    <dgm:pt modelId="{90F3AE11-1569-41FB-9A0F-FD5F383FD5E5}" type="pres">
      <dgm:prSet presAssocID="{567C272D-26E0-497B-8B60-E15CA54C16C5}" presName="hierChild4" presStyleCnt="0"/>
      <dgm:spPr/>
    </dgm:pt>
    <dgm:pt modelId="{357C2C03-AB55-4805-A94B-52070EAE7B44}" type="pres">
      <dgm:prSet presAssocID="{567C272D-26E0-497B-8B60-E15CA54C16C5}" presName="hierChild5" presStyleCnt="0"/>
      <dgm:spPr/>
    </dgm:pt>
    <dgm:pt modelId="{07C316C2-F5B0-4CEC-B858-868D6D303E09}" type="pres">
      <dgm:prSet presAssocID="{AD9201D2-706F-4494-933E-9E850459265E}" presName="hierChild3" presStyleCnt="0"/>
      <dgm:spPr/>
    </dgm:pt>
  </dgm:ptLst>
  <dgm:cxnLst>
    <dgm:cxn modelId="{742DD31F-0C0C-4688-958A-FCC149CCE759}" type="presOf" srcId="{AD9201D2-706F-4494-933E-9E850459265E}" destId="{FE5F662B-DAB6-4851-B6AC-E3BAEF7AE415}" srcOrd="1" destOrd="0" presId="urn:microsoft.com/office/officeart/2005/8/layout/orgChart1"/>
    <dgm:cxn modelId="{373CAC29-6811-4091-BE83-AF2428939EF2}" type="presOf" srcId="{567C272D-26E0-497B-8B60-E15CA54C16C5}" destId="{255C4DB7-EF2C-470C-85C2-3F02A3809F57}" srcOrd="0" destOrd="0" presId="urn:microsoft.com/office/officeart/2005/8/layout/orgChart1"/>
    <dgm:cxn modelId="{3AF6BA38-D388-4BC1-BB99-E1FB7960039A}" type="presOf" srcId="{D6407B26-4643-4668-81F4-F0A6077F2BDE}" destId="{AD11A442-B39B-43A3-9866-06A83A2484DF}" srcOrd="0" destOrd="0" presId="urn:microsoft.com/office/officeart/2005/8/layout/orgChart1"/>
    <dgm:cxn modelId="{9A731A3D-2212-4E9B-AC7F-9032813FAB0D}" type="presOf" srcId="{46D60559-0698-48AF-9E46-1D462FF24B90}" destId="{1CABD27F-3EEB-4617-BDBC-9E742BF3FEB7}" srcOrd="0" destOrd="0" presId="urn:microsoft.com/office/officeart/2005/8/layout/orgChart1"/>
    <dgm:cxn modelId="{8F152984-A124-456D-AFB6-BF089080D8B7}" srcId="{AD9201D2-706F-4494-933E-9E850459265E}" destId="{567C272D-26E0-497B-8B60-E15CA54C16C5}" srcOrd="1" destOrd="0" parTransId="{0CE69B80-66BE-4303-8852-68E2DBF595D5}" sibTransId="{819A1869-77AE-4F30-BCF8-A7BED36BA4F8}"/>
    <dgm:cxn modelId="{E25EA28A-E42E-4A27-9E82-26048BB75653}" type="presOf" srcId="{46D60559-0698-48AF-9E46-1D462FF24B90}" destId="{38242051-E61B-4A22-8FDA-EFF813DD7DEE}" srcOrd="1" destOrd="0" presId="urn:microsoft.com/office/officeart/2005/8/layout/orgChart1"/>
    <dgm:cxn modelId="{B01CAA8F-3BEC-4194-9E04-340A2CDAB24C}" type="presOf" srcId="{567C272D-26E0-497B-8B60-E15CA54C16C5}" destId="{DD4C744A-79C6-4CA9-B8E6-CB0309C2B2B8}" srcOrd="1" destOrd="0" presId="urn:microsoft.com/office/officeart/2005/8/layout/orgChart1"/>
    <dgm:cxn modelId="{5D12809E-EC2B-41B1-970A-5617D1610E13}" type="presOf" srcId="{AD9201D2-706F-4494-933E-9E850459265E}" destId="{9260FC59-E5AE-438F-960F-FC4EE91506B0}" srcOrd="0" destOrd="0" presId="urn:microsoft.com/office/officeart/2005/8/layout/orgChart1"/>
    <dgm:cxn modelId="{C07C45C5-CE36-4933-A649-02D73B65167C}" srcId="{B563E789-B986-4DCC-A57D-36A1CD6BFD06}" destId="{AD9201D2-706F-4494-933E-9E850459265E}" srcOrd="0" destOrd="0" parTransId="{D99F2E60-6E50-4739-94AA-DE7F9B47335B}" sibTransId="{200846DD-10E2-435E-B877-69B52692B645}"/>
    <dgm:cxn modelId="{7A6606D6-F4A6-4DB5-82EB-CBC1B51AABD2}" srcId="{AD9201D2-706F-4494-933E-9E850459265E}" destId="{46D60559-0698-48AF-9E46-1D462FF24B90}" srcOrd="0" destOrd="0" parTransId="{D6407B26-4643-4668-81F4-F0A6077F2BDE}" sibTransId="{F3600387-BC8D-439F-AB35-E82E999BA3FE}"/>
    <dgm:cxn modelId="{5C4EB5E9-1E25-4716-82F2-13C50A0774EA}" type="presOf" srcId="{B563E789-B986-4DCC-A57D-36A1CD6BFD06}" destId="{57908C54-5A73-4E05-932E-381985600CD5}" srcOrd="0" destOrd="0" presId="urn:microsoft.com/office/officeart/2005/8/layout/orgChart1"/>
    <dgm:cxn modelId="{066223F2-D38D-4903-A0FC-FAC22EB3CD23}" type="presOf" srcId="{0CE69B80-66BE-4303-8852-68E2DBF595D5}" destId="{D66701CB-60D8-41BB-B3C9-DFA866CDF71F}" srcOrd="0" destOrd="0" presId="urn:microsoft.com/office/officeart/2005/8/layout/orgChart1"/>
    <dgm:cxn modelId="{2D50E7C1-59D2-44A4-85F7-26E8D3294E14}" type="presParOf" srcId="{57908C54-5A73-4E05-932E-381985600CD5}" destId="{7BC99519-F0F4-408F-95CD-91C4545CFBCD}" srcOrd="0" destOrd="0" presId="urn:microsoft.com/office/officeart/2005/8/layout/orgChart1"/>
    <dgm:cxn modelId="{CDFD26A5-0069-410F-A167-ECA20FDCAF1B}" type="presParOf" srcId="{7BC99519-F0F4-408F-95CD-91C4545CFBCD}" destId="{7A05B097-B051-4526-A1C7-A34C953ABB81}" srcOrd="0" destOrd="0" presId="urn:microsoft.com/office/officeart/2005/8/layout/orgChart1"/>
    <dgm:cxn modelId="{D78F9D9F-27AB-4B5B-A685-43B95CFA0AD5}" type="presParOf" srcId="{7A05B097-B051-4526-A1C7-A34C953ABB81}" destId="{9260FC59-E5AE-438F-960F-FC4EE91506B0}" srcOrd="0" destOrd="0" presId="urn:microsoft.com/office/officeart/2005/8/layout/orgChart1"/>
    <dgm:cxn modelId="{F8FCB744-BC50-4A27-B5E3-EA0C9692842A}" type="presParOf" srcId="{7A05B097-B051-4526-A1C7-A34C953ABB81}" destId="{FE5F662B-DAB6-4851-B6AC-E3BAEF7AE415}" srcOrd="1" destOrd="0" presId="urn:microsoft.com/office/officeart/2005/8/layout/orgChart1"/>
    <dgm:cxn modelId="{1FD66375-60E8-41FC-8BF3-BA3B78DCD5EE}" type="presParOf" srcId="{7BC99519-F0F4-408F-95CD-91C4545CFBCD}" destId="{93116867-6BCA-44C9-B9E3-AAC8B1073165}" srcOrd="1" destOrd="0" presId="urn:microsoft.com/office/officeart/2005/8/layout/orgChart1"/>
    <dgm:cxn modelId="{8A3DF2B0-29DE-4BD9-8A97-CE401320D75A}" type="presParOf" srcId="{93116867-6BCA-44C9-B9E3-AAC8B1073165}" destId="{AD11A442-B39B-43A3-9866-06A83A2484DF}" srcOrd="0" destOrd="0" presId="urn:microsoft.com/office/officeart/2005/8/layout/orgChart1"/>
    <dgm:cxn modelId="{212AD078-CD1B-471A-B93C-8B6CB401C808}" type="presParOf" srcId="{93116867-6BCA-44C9-B9E3-AAC8B1073165}" destId="{3FF964D9-E3D9-4933-A460-FF25BB8A39AA}" srcOrd="1" destOrd="0" presId="urn:microsoft.com/office/officeart/2005/8/layout/orgChart1"/>
    <dgm:cxn modelId="{E17A3561-8B4E-4C1D-B22A-E3EA68DEA0EA}" type="presParOf" srcId="{3FF964D9-E3D9-4933-A460-FF25BB8A39AA}" destId="{E05C003F-7BDD-4716-9DC6-19CE150C80C5}" srcOrd="0" destOrd="0" presId="urn:microsoft.com/office/officeart/2005/8/layout/orgChart1"/>
    <dgm:cxn modelId="{26BE62A7-65F1-45BF-A706-D5032E050C4E}" type="presParOf" srcId="{E05C003F-7BDD-4716-9DC6-19CE150C80C5}" destId="{1CABD27F-3EEB-4617-BDBC-9E742BF3FEB7}" srcOrd="0" destOrd="0" presId="urn:microsoft.com/office/officeart/2005/8/layout/orgChart1"/>
    <dgm:cxn modelId="{A60D73A7-C280-4A82-8D91-5E0CDF04E676}" type="presParOf" srcId="{E05C003F-7BDD-4716-9DC6-19CE150C80C5}" destId="{38242051-E61B-4A22-8FDA-EFF813DD7DEE}" srcOrd="1" destOrd="0" presId="urn:microsoft.com/office/officeart/2005/8/layout/orgChart1"/>
    <dgm:cxn modelId="{37195CA5-7C4E-4DFA-A1D7-621B8910D2DC}" type="presParOf" srcId="{3FF964D9-E3D9-4933-A460-FF25BB8A39AA}" destId="{D977BA32-B5DE-4BE4-84DC-12AEE4172C05}" srcOrd="1" destOrd="0" presId="urn:microsoft.com/office/officeart/2005/8/layout/orgChart1"/>
    <dgm:cxn modelId="{8800AE80-022C-4E66-A902-E391065A8D16}" type="presParOf" srcId="{3FF964D9-E3D9-4933-A460-FF25BB8A39AA}" destId="{D0335282-4DAD-425D-8BD0-F5B3372C0E79}" srcOrd="2" destOrd="0" presId="urn:microsoft.com/office/officeart/2005/8/layout/orgChart1"/>
    <dgm:cxn modelId="{485E14D1-9B68-4EBD-ABC4-AA699E4423EF}" type="presParOf" srcId="{93116867-6BCA-44C9-B9E3-AAC8B1073165}" destId="{D66701CB-60D8-41BB-B3C9-DFA866CDF71F}" srcOrd="2" destOrd="0" presId="urn:microsoft.com/office/officeart/2005/8/layout/orgChart1"/>
    <dgm:cxn modelId="{79C8A4CB-1669-46B9-929D-3A3847C14ED6}" type="presParOf" srcId="{93116867-6BCA-44C9-B9E3-AAC8B1073165}" destId="{2DB14823-3767-4EC1-A477-BD7FE8380082}" srcOrd="3" destOrd="0" presId="urn:microsoft.com/office/officeart/2005/8/layout/orgChart1"/>
    <dgm:cxn modelId="{49B3277E-A7F1-4CA2-A379-464B77085C19}" type="presParOf" srcId="{2DB14823-3767-4EC1-A477-BD7FE8380082}" destId="{087C9475-D757-4861-8F6C-8498BA4F4953}" srcOrd="0" destOrd="0" presId="urn:microsoft.com/office/officeart/2005/8/layout/orgChart1"/>
    <dgm:cxn modelId="{61D921C4-041A-4849-94DD-D5D6DFC6DB87}" type="presParOf" srcId="{087C9475-D757-4861-8F6C-8498BA4F4953}" destId="{255C4DB7-EF2C-470C-85C2-3F02A3809F57}" srcOrd="0" destOrd="0" presId="urn:microsoft.com/office/officeart/2005/8/layout/orgChart1"/>
    <dgm:cxn modelId="{CABFA314-0F7F-442E-89B7-50B59577F58A}" type="presParOf" srcId="{087C9475-D757-4861-8F6C-8498BA4F4953}" destId="{DD4C744A-79C6-4CA9-B8E6-CB0309C2B2B8}" srcOrd="1" destOrd="0" presId="urn:microsoft.com/office/officeart/2005/8/layout/orgChart1"/>
    <dgm:cxn modelId="{4E37A4DF-589B-48A9-B8C8-A3CAD201F7D7}" type="presParOf" srcId="{2DB14823-3767-4EC1-A477-BD7FE8380082}" destId="{90F3AE11-1569-41FB-9A0F-FD5F383FD5E5}" srcOrd="1" destOrd="0" presId="urn:microsoft.com/office/officeart/2005/8/layout/orgChart1"/>
    <dgm:cxn modelId="{D2DD71E3-1F35-4C76-853E-1428CFEB3493}" type="presParOf" srcId="{2DB14823-3767-4EC1-A477-BD7FE8380082}" destId="{357C2C03-AB55-4805-A94B-52070EAE7B44}" srcOrd="2" destOrd="0" presId="urn:microsoft.com/office/officeart/2005/8/layout/orgChart1"/>
    <dgm:cxn modelId="{4FA91B55-DFD9-425D-B774-5637AAA62810}" type="presParOf" srcId="{7BC99519-F0F4-408F-95CD-91C4545CFBCD}" destId="{07C316C2-F5B0-4CEC-B858-868D6D303E0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8106C-B4A9-485A-82A3-4BE37F1D7B5E}">
      <dsp:nvSpPr>
        <dsp:cNvPr id="0" name=""/>
        <dsp:cNvSpPr/>
      </dsp:nvSpPr>
      <dsp:spPr>
        <a:xfrm>
          <a:off x="2481902" y="20289"/>
          <a:ext cx="1512093" cy="15120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Αφήγηση </a:t>
          </a:r>
          <a:endParaRPr lang="en-US" sz="1400" kern="1200" dirty="0"/>
        </a:p>
      </dsp:txBody>
      <dsp:txXfrm>
        <a:off x="2703343" y="241730"/>
        <a:ext cx="1069211" cy="1069211"/>
      </dsp:txXfrm>
    </dsp:sp>
    <dsp:sp modelId="{5C895430-2228-4077-A40F-20BB57DDF3ED}">
      <dsp:nvSpPr>
        <dsp:cNvPr id="0" name=""/>
        <dsp:cNvSpPr/>
      </dsp:nvSpPr>
      <dsp:spPr>
        <a:xfrm rot="2317247">
          <a:off x="3896278" y="1172780"/>
          <a:ext cx="314641" cy="510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906600" y="1245388"/>
        <a:ext cx="220249" cy="306199"/>
      </dsp:txXfrm>
    </dsp:sp>
    <dsp:sp modelId="{28CBB7EA-92AE-4A80-902A-BD00249204B1}">
      <dsp:nvSpPr>
        <dsp:cNvPr id="0" name=""/>
        <dsp:cNvSpPr/>
      </dsp:nvSpPr>
      <dsp:spPr>
        <a:xfrm>
          <a:off x="4127117" y="1334625"/>
          <a:ext cx="1512093" cy="15120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Οδηγίες </a:t>
          </a:r>
          <a:endParaRPr lang="en-US" sz="1400" kern="1200" dirty="0"/>
        </a:p>
      </dsp:txBody>
      <dsp:txXfrm>
        <a:off x="4348558" y="1556066"/>
        <a:ext cx="1069211" cy="1069211"/>
      </dsp:txXfrm>
    </dsp:sp>
    <dsp:sp modelId="{DACD87EE-7C63-4C40-AD82-F0DD91D4590D}">
      <dsp:nvSpPr>
        <dsp:cNvPr id="0" name=""/>
        <dsp:cNvSpPr/>
      </dsp:nvSpPr>
      <dsp:spPr>
        <a:xfrm rot="6480000">
          <a:off x="4335766" y="2903399"/>
          <a:ext cx="400835" cy="510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414471" y="2948283"/>
        <a:ext cx="280585" cy="306199"/>
      </dsp:txXfrm>
    </dsp:sp>
    <dsp:sp modelId="{945CB8C5-0574-4611-B22B-191E6E5C823D}">
      <dsp:nvSpPr>
        <dsp:cNvPr id="0" name=""/>
        <dsp:cNvSpPr/>
      </dsp:nvSpPr>
      <dsp:spPr>
        <a:xfrm>
          <a:off x="3426147" y="3491990"/>
          <a:ext cx="1512093" cy="15120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Επιχειρήματα </a:t>
          </a:r>
          <a:endParaRPr lang="en-US" sz="1400" kern="1200" dirty="0"/>
        </a:p>
      </dsp:txBody>
      <dsp:txXfrm>
        <a:off x="3647588" y="3713431"/>
        <a:ext cx="1069211" cy="1069211"/>
      </dsp:txXfrm>
    </dsp:sp>
    <dsp:sp modelId="{DEFEAC0E-D2B8-4140-92D9-F214FF6C6852}">
      <dsp:nvSpPr>
        <dsp:cNvPr id="0" name=""/>
        <dsp:cNvSpPr/>
      </dsp:nvSpPr>
      <dsp:spPr>
        <a:xfrm rot="10800000">
          <a:off x="2858926" y="3992871"/>
          <a:ext cx="400835" cy="510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979176" y="4094937"/>
        <a:ext cx="280585" cy="306199"/>
      </dsp:txXfrm>
    </dsp:sp>
    <dsp:sp modelId="{C036AAAA-C142-462E-BB40-D12F65AF3994}">
      <dsp:nvSpPr>
        <dsp:cNvPr id="0" name=""/>
        <dsp:cNvSpPr/>
      </dsp:nvSpPr>
      <dsp:spPr>
        <a:xfrm>
          <a:off x="1157759" y="3491990"/>
          <a:ext cx="1512093" cy="15120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Εξήγηση </a:t>
          </a:r>
          <a:endParaRPr lang="en-US" sz="1400" kern="1200" dirty="0"/>
        </a:p>
      </dsp:txBody>
      <dsp:txXfrm>
        <a:off x="1379200" y="3713431"/>
        <a:ext cx="1069211" cy="1069211"/>
      </dsp:txXfrm>
    </dsp:sp>
    <dsp:sp modelId="{FF99A7D7-068E-465A-B31B-37EEA41972AD}">
      <dsp:nvSpPr>
        <dsp:cNvPr id="0" name=""/>
        <dsp:cNvSpPr/>
      </dsp:nvSpPr>
      <dsp:spPr>
        <a:xfrm rot="15120000">
          <a:off x="1366408" y="2924977"/>
          <a:ext cx="400835" cy="510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445113" y="3084225"/>
        <a:ext cx="280585" cy="306199"/>
      </dsp:txXfrm>
    </dsp:sp>
    <dsp:sp modelId="{D5B3A280-6735-4B49-8FE9-22AE252489AB}">
      <dsp:nvSpPr>
        <dsp:cNvPr id="0" name=""/>
        <dsp:cNvSpPr/>
      </dsp:nvSpPr>
      <dsp:spPr>
        <a:xfrm>
          <a:off x="456788" y="1334625"/>
          <a:ext cx="1512093" cy="15120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Περιγραφή </a:t>
          </a:r>
          <a:endParaRPr lang="en-US" sz="1400" kern="1200" dirty="0"/>
        </a:p>
      </dsp:txBody>
      <dsp:txXfrm>
        <a:off x="678229" y="1556066"/>
        <a:ext cx="1069211" cy="1069211"/>
      </dsp:txXfrm>
    </dsp:sp>
    <dsp:sp modelId="{C9814263-C50E-4854-9099-93BBC0957847}">
      <dsp:nvSpPr>
        <dsp:cNvPr id="0" name=""/>
        <dsp:cNvSpPr/>
      </dsp:nvSpPr>
      <dsp:spPr>
        <a:xfrm rot="19620942">
          <a:off x="1974972" y="1185705"/>
          <a:ext cx="478138" cy="510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986532" y="1326816"/>
        <a:ext cx="334697" cy="306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701CB-60D8-41BB-B3C9-DFA866CDF71F}">
      <dsp:nvSpPr>
        <dsp:cNvPr id="0" name=""/>
        <dsp:cNvSpPr/>
      </dsp:nvSpPr>
      <dsp:spPr>
        <a:xfrm>
          <a:off x="3141821" y="2046057"/>
          <a:ext cx="1574187" cy="746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634"/>
              </a:lnTo>
              <a:lnTo>
                <a:pt x="1574187" y="456634"/>
              </a:lnTo>
              <a:lnTo>
                <a:pt x="1574187" y="74612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1A442-B39B-43A3-9866-06A83A2484DF}">
      <dsp:nvSpPr>
        <dsp:cNvPr id="0" name=""/>
        <dsp:cNvSpPr/>
      </dsp:nvSpPr>
      <dsp:spPr>
        <a:xfrm>
          <a:off x="1379989" y="2046057"/>
          <a:ext cx="1761831" cy="746124"/>
        </a:xfrm>
        <a:custGeom>
          <a:avLst/>
          <a:gdLst/>
          <a:ahLst/>
          <a:cxnLst/>
          <a:rect l="0" t="0" r="0" b="0"/>
          <a:pathLst>
            <a:path>
              <a:moveTo>
                <a:pt x="1761831" y="0"/>
              </a:moveTo>
              <a:lnTo>
                <a:pt x="1761831" y="456634"/>
              </a:lnTo>
              <a:lnTo>
                <a:pt x="0" y="456634"/>
              </a:lnTo>
              <a:lnTo>
                <a:pt x="0" y="74612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0FC59-E5AE-438F-960F-FC4EE91506B0}">
      <dsp:nvSpPr>
        <dsp:cNvPr id="0" name=""/>
        <dsp:cNvSpPr/>
      </dsp:nvSpPr>
      <dsp:spPr>
        <a:xfrm>
          <a:off x="1763301" y="667537"/>
          <a:ext cx="2757040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>
              <a:latin typeface="Calibri" panose="020F0502020204030204" pitchFamily="34" charset="0"/>
              <a:cs typeface="Calibri" panose="020F0502020204030204" pitchFamily="34" charset="0"/>
            </a:rPr>
            <a:t>Λόγος</a:t>
          </a:r>
          <a:r>
            <a:rPr lang="el-GR" sz="5500" kern="1200" dirty="0"/>
            <a:t> </a:t>
          </a:r>
          <a:endParaRPr lang="en-US" sz="5500" kern="1200" dirty="0"/>
        </a:p>
      </dsp:txBody>
      <dsp:txXfrm>
        <a:off x="1763301" y="667537"/>
        <a:ext cx="2757040" cy="1378520"/>
      </dsp:txXfrm>
    </dsp:sp>
    <dsp:sp modelId="{1CABD27F-3EEB-4617-BDBC-9E742BF3FEB7}">
      <dsp:nvSpPr>
        <dsp:cNvPr id="0" name=""/>
        <dsp:cNvSpPr/>
      </dsp:nvSpPr>
      <dsp:spPr>
        <a:xfrm>
          <a:off x="1469" y="2792181"/>
          <a:ext cx="2757040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Αναφορικός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>
              <a:latin typeface="Calibri" panose="020F0502020204030204" pitchFamily="34" charset="0"/>
              <a:cs typeface="Calibri" panose="020F0502020204030204" pitchFamily="34" charset="0"/>
            </a:rPr>
            <a:t> αναφορά σε καταστάσεις, πρόσωπα, αντικείμενα ή συμβάντα</a:t>
          </a:r>
          <a:endParaRPr lang="en-U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69" y="2792181"/>
        <a:ext cx="2757040" cy="1378520"/>
      </dsp:txXfrm>
    </dsp:sp>
    <dsp:sp modelId="{255C4DB7-EF2C-470C-85C2-3F02A3809F57}">
      <dsp:nvSpPr>
        <dsp:cNvPr id="0" name=""/>
        <dsp:cNvSpPr/>
      </dsp:nvSpPr>
      <dsp:spPr>
        <a:xfrm>
          <a:off x="3337488" y="2792181"/>
          <a:ext cx="2757040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Κατευθυντικός</a:t>
          </a:r>
          <a:endParaRPr lang="el-GR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>
              <a:latin typeface="Calibri" panose="020F0502020204030204" pitchFamily="34" charset="0"/>
              <a:cs typeface="Calibri" panose="020F0502020204030204" pitchFamily="34" charset="0"/>
            </a:rPr>
            <a:t>υιοθέτηση από μέρους του/της ομιλητή/</a:t>
          </a:r>
          <a:r>
            <a:rPr lang="el-G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τριας</a:t>
          </a:r>
          <a:r>
            <a:rPr lang="el-GR" sz="1200" kern="1200" dirty="0">
              <a:latin typeface="Calibri" panose="020F0502020204030204" pitchFamily="34" charset="0"/>
              <a:cs typeface="Calibri" panose="020F0502020204030204" pitchFamily="34" charset="0"/>
            </a:rPr>
            <a:t> μίας συγκεκριμένης συμπεριφοράς ή ενέργειας </a:t>
          </a:r>
          <a:endParaRPr lang="en-U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7488" y="2792181"/>
        <a:ext cx="2757040" cy="1378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9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1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2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0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1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1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3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zakynthosevents.com/ekdiloseis/fantasoy-keimena-eikones-iroes-titloi-xefeygan-vivlia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8340F3A2-B107-4EE1-80FA-E8C7444C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45D5956-A05B-7147-62B3-20F170C2B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171" y="454864"/>
            <a:ext cx="4034972" cy="565564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br>
              <a:rPr lang="en-US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haroni" panose="02010803020104030203" pitchFamily="2" charset="-79"/>
              </a:rPr>
            </a:br>
            <a: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haroni" panose="02010803020104030203" pitchFamily="2" charset="-79"/>
              </a:rPr>
              <a:t>ΝΕΑ ΟΠΤΙΚΗ ΓΙΑ ΤΗ ΔΙΔΑΣΚΑΛΙΑ ΣΤΗ ΔΙΔΑΣΚΑΛΙΑ ΤΟΥ ΓΛΩΣΣΙΚΟΥ ΜΑΘΗΜΑΤΟΣ ΣΤΗΝ ΠΡΩΤΟΒΑΘΜΙΑ</a:t>
            </a:r>
            <a:b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haroni" panose="02010803020104030203" pitchFamily="2" charset="-79"/>
              </a:rPr>
            </a:br>
            <a: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haroni" panose="02010803020104030203" pitchFamily="2" charset="-79"/>
              </a:rPr>
              <a:t>ΕΚΠΑΙΔΕΥΣΗ</a:t>
            </a:r>
            <a:b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b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Κειμενικοί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τύποι, </a:t>
            </a: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Πολυτροπικότητα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Λεξιλόγιο – Μετάβαση από το Δημοτικό στο Γυμνάσιο</a:t>
            </a:r>
            <a:endParaRPr lang="el-G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E468918-97F4-4286-E8F7-D9AE12D95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055" y="6003945"/>
            <a:ext cx="3348727" cy="634051"/>
          </a:xfrm>
        </p:spPr>
        <p:txBody>
          <a:bodyPr anchor="b">
            <a:norm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ΟΚΤΩΒΡΙΟΣ 2022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055742D0-215A-4FA1-90CC-9D2A295D6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68945" y="-37540"/>
            <a:ext cx="3416676" cy="34806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Μια σύγχρονη αναπαράσταση διανύσματος με το μπλε στοιχείο">
            <a:extLst>
              <a:ext uri="{FF2B5EF4-FFF2-40B4-BE49-F238E27FC236}">
                <a16:creationId xmlns:a16="http://schemas.microsoft.com/office/drawing/2014/main" id="{E1C7B5A5-155D-249D-0082-9D95FA884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1" r="15723" b="-5"/>
          <a:stretch/>
        </p:blipFill>
        <p:spPr>
          <a:xfrm>
            <a:off x="5436456" y="169935"/>
            <a:ext cx="3070455" cy="3078930"/>
          </a:xfrm>
          <a:custGeom>
            <a:avLst/>
            <a:gdLst/>
            <a:ahLst/>
            <a:cxnLst/>
            <a:rect l="l" t="t" r="r" b="b"/>
            <a:pathLst>
              <a:path w="3456146" h="3389746">
                <a:moveTo>
                  <a:pt x="1728073" y="0"/>
                </a:moveTo>
                <a:cubicBezTo>
                  <a:pt x="2682461" y="0"/>
                  <a:pt x="3456146" y="758820"/>
                  <a:pt x="3456146" y="1694873"/>
                </a:cubicBezTo>
                <a:cubicBezTo>
                  <a:pt x="3456146" y="2630926"/>
                  <a:pt x="2682461" y="3389746"/>
                  <a:pt x="1728073" y="3389746"/>
                </a:cubicBezTo>
                <a:cubicBezTo>
                  <a:pt x="773685" y="3389746"/>
                  <a:pt x="0" y="2630926"/>
                  <a:pt x="0" y="1694873"/>
                </a:cubicBezTo>
                <a:cubicBezTo>
                  <a:pt x="0" y="758820"/>
                  <a:pt x="773685" y="0"/>
                  <a:pt x="1728073" y="0"/>
                </a:cubicBezTo>
                <a:close/>
              </a:path>
            </a:pathLst>
          </a:cu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41E6305B-CC17-49DD-88AC-8E9E53B82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45919" y="-39516"/>
            <a:ext cx="3410365" cy="34909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Εικόνα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9088C43-C642-9B23-9643-EDC39040B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934" r="8217"/>
          <a:stretch/>
        </p:blipFill>
        <p:spPr>
          <a:xfrm>
            <a:off x="8705631" y="3410357"/>
            <a:ext cx="3486348" cy="34633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5BC889E-1118-4579-B708-8924005F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45622" y="3401684"/>
            <a:ext cx="3463323" cy="34806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93223E26-18CA-4306-AA87-7D48EF776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906" y="3401683"/>
            <a:ext cx="3463324" cy="348067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FD08BF-2874-4492-46CE-DF75A749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"/>
            <a:ext cx="9950103" cy="935182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Διδακτική του λεξιλογίου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880812-D1F8-E483-ECAB-904BF35D3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935183"/>
            <a:ext cx="5791200" cy="5922817"/>
          </a:xfrm>
        </p:spPr>
        <p:txBody>
          <a:bodyPr>
            <a:noAutofit/>
          </a:bodyPr>
          <a:lstStyle/>
          <a:p>
            <a:pPr algn="just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Η σύγχρονη διδασκαλία αποσκοπεί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στη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διεύρυνση του βασικού,  του παθητικού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(το σύνολο των λέξεων που κατανοεί)  και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ενεργητικού λεξιλογίου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(το σύνολο των λέξεων που χρησιμοποιεί) στον προφορικό και στον γραπτό λόγο.</a:t>
            </a:r>
          </a:p>
          <a:p>
            <a:pPr marL="0" indent="0" algn="just">
              <a:buNone/>
            </a:pP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Σε αυτή τη διδασκαλία του λεξιλογίου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δε διαχωρίζεται αλλά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ενσωματώνεται/</a:t>
            </a:r>
            <a:r>
              <a:rPr lang="el-GR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διαπλέκεται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καθημερινά και ο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έμμεσος (</a:t>
            </a:r>
            <a:r>
              <a:rPr lang="el-GR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υπόρρητος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άμεσος (ρητός)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τρόπος μάθησης.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02521D83-4F95-5204-D5A5-6E29149CEA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935182"/>
            <a:ext cx="5791200" cy="5922817"/>
          </a:xfrm>
        </p:spPr>
      </p:pic>
    </p:spTree>
    <p:extLst>
      <p:ext uri="{BB962C8B-B14F-4D97-AF65-F5344CB8AC3E}">
        <p14:creationId xmlns:p14="http://schemas.microsoft.com/office/powerpoint/2010/main" val="2399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AA3BA80-C8B3-622B-7686-B88EC94B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28600"/>
            <a:ext cx="9950103" cy="68897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7" name="Θέση περιεχομένου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2E8B917-479F-770F-4F79-4EC9CEAA5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917575"/>
            <a:ext cx="10237756" cy="54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4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AA3BA80-C8B3-622B-7686-B88EC94B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1757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4" name="Θέση περιεχομένου 8" descr="Εικόνα που περιέχει κείμενο, εφημερίδ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3C1708E-A67E-D2A3-A80E-DC4B0E0A6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1163782"/>
            <a:ext cx="11180617" cy="5237018"/>
          </a:xfrm>
        </p:spPr>
      </p:pic>
    </p:spTree>
    <p:extLst>
      <p:ext uri="{BB962C8B-B14F-4D97-AF65-F5344CB8AC3E}">
        <p14:creationId xmlns:p14="http://schemas.microsoft.com/office/powerpoint/2010/main" val="381828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EEAE54-6E6A-B62B-521D-1D3972BB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1757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4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99DA98A-8918-BCFD-7CDB-75466A4E5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1163782"/>
            <a:ext cx="11409217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00E109-AFAA-C311-765E-31504072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17170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4" name="Θέση περιεχομένου 4" descr="Εικόνα που περιέχει κείμενο, εσωτερικό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4874A89-F3AB-7B5F-4CC1-EA4318F7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1122218"/>
            <a:ext cx="10702636" cy="51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0E09D9-11D1-09EF-DD8A-7E1E1111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1757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4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CAF4E81-9C6C-960F-7F51-29D315400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80655"/>
            <a:ext cx="11222182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FFA82C5-580F-AA33-9A6A-BE5B1343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55964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7" name="Θέση περιεχομένου 8" descr="Εικόνα που περιέχει κείμενο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CE3A06F-1F0B-2990-AE0E-25637A6B6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955964"/>
            <a:ext cx="5623084" cy="5714999"/>
          </a:xfrm>
          <a:prstGeom prst="rect">
            <a:avLst/>
          </a:prstGeom>
        </p:spPr>
      </p:pic>
      <p:pic>
        <p:nvPicPr>
          <p:cNvPr id="8" name="Θέση περιεχομένου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833FD91-C6BD-FDFA-2A12-FE98ABABC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34" y="1184564"/>
            <a:ext cx="5623084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2869020D-5DC0-4521-7D17-820E15B6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681037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Λεξιλόγιο</a:t>
            </a:r>
            <a:endParaRPr lang="el-GR" dirty="0"/>
          </a:p>
        </p:txBody>
      </p:sp>
      <p:pic>
        <p:nvPicPr>
          <p:cNvPr id="7" name="Θέση περιεχομένου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E68A5E4-2027-78F7-3652-8C011EEE73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5182"/>
            <a:ext cx="5136869" cy="5631873"/>
          </a:xfrm>
          <a:prstGeom prst="rect">
            <a:avLst/>
          </a:prstGeom>
        </p:spPr>
      </p:pic>
      <p:pic>
        <p:nvPicPr>
          <p:cNvPr id="8" name="Θέση περιεχομένου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1169A7D-E967-7C49-D35F-834EEC737D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5183"/>
            <a:ext cx="5340927" cy="5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D3018D18-E898-AD58-B66D-08B39922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870857"/>
          </a:xfrm>
        </p:spPr>
        <p:txBody>
          <a:bodyPr>
            <a:normAutofit/>
          </a:bodyPr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κείμενα</a:t>
            </a:r>
          </a:p>
        </p:txBody>
      </p:sp>
      <p:pic>
        <p:nvPicPr>
          <p:cNvPr id="8" name="Θέση περιεχομένου 7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48CCCE7-48CD-A76D-D1B7-AF2F63BF99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320" y="870856"/>
            <a:ext cx="3679242" cy="2982687"/>
          </a:xfr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166BFCB-61E9-C3B0-E955-0F463389A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544" y="1032328"/>
            <a:ext cx="4179168" cy="3788229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76D0C58-6D41-25B3-FCA7-2C74897B0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17" y="4267200"/>
            <a:ext cx="2928339" cy="2590800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C67E887-7A16-5FB7-6236-E82F7AAD3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50" y="968828"/>
            <a:ext cx="4049486" cy="5693229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διαφορετικός, εφημερίδα, διάφορα&#10;&#10;Περιγραφή που δημιουργήθηκε αυτόματα">
            <a:extLst>
              <a:ext uri="{FF2B5EF4-FFF2-40B4-BE49-F238E27FC236}">
                <a16:creationId xmlns:a16="http://schemas.microsoft.com/office/drawing/2014/main" id="{79696521-A5EB-3667-B1BA-844E1D2C7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5943"/>
            <a:ext cx="4179168" cy="27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7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14313"/>
            <a:ext cx="9950103" cy="1000125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για τις συνάψεις λέξεων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8" name="Θέση περιεχομένου 7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EE57A3-E944-F7FC-E065-EC439556DD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663" y="1385889"/>
            <a:ext cx="8929687" cy="4829174"/>
          </a:xfrm>
        </p:spPr>
      </p:pic>
    </p:spTree>
    <p:extLst>
      <p:ext uri="{BB962C8B-B14F-4D97-AF65-F5344CB8AC3E}">
        <p14:creationId xmlns:p14="http://schemas.microsoft.com/office/powerpoint/2010/main" val="182231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D4C95C-C6EC-510A-96CE-F9FE0ED2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42889"/>
            <a:ext cx="9950103" cy="800100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Κειμενικοί</a:t>
            </a:r>
            <a:r>
              <a:rPr lang="el-GR" dirty="0">
                <a:solidFill>
                  <a:srgbClr val="FF0000"/>
                </a:solidFill>
              </a:rPr>
              <a:t> τύποι και </a:t>
            </a:r>
            <a:r>
              <a:rPr lang="el-GR" dirty="0" err="1">
                <a:solidFill>
                  <a:srgbClr val="FF0000"/>
                </a:solidFill>
              </a:rPr>
              <a:t>πολυτροπικότητα</a:t>
            </a:r>
            <a:r>
              <a:rPr lang="el-GR" dirty="0">
                <a:solidFill>
                  <a:srgbClr val="FF0000"/>
                </a:solidFill>
              </a:rPr>
              <a:t> </a:t>
            </a:r>
            <a:endParaRPr lang="el-GR" b="0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B4B684C-1870-EE76-B463-71648C641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1171578"/>
            <a:ext cx="4942438" cy="50053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000" b="1" dirty="0" err="1"/>
              <a:t>Κε</a:t>
            </a:r>
            <a:r>
              <a:rPr lang="en-US" sz="2000" b="1" dirty="0" err="1"/>
              <a:t>ί</a:t>
            </a:r>
            <a:r>
              <a:rPr lang="el-GR" sz="2000" b="1" dirty="0" err="1"/>
              <a:t>μενα</a:t>
            </a:r>
            <a:r>
              <a:rPr lang="el-GR" sz="2000" b="1" dirty="0"/>
              <a:t> και κοινωνικές διεργασίες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C50C7A6-B180-E448-37BE-24CD170CB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1577"/>
            <a:ext cx="4855265" cy="5005385"/>
          </a:xfrm>
        </p:spPr>
        <p:txBody>
          <a:bodyPr>
            <a:normAutofit/>
          </a:bodyPr>
          <a:lstStyle/>
          <a:p>
            <a:r>
              <a:rPr lang="el-GR" sz="2000" b="1" dirty="0"/>
              <a:t>Αναφορικός και </a:t>
            </a:r>
            <a:r>
              <a:rPr lang="el-GR" sz="2000" b="1" dirty="0" err="1"/>
              <a:t>κατευθυντικός</a:t>
            </a:r>
            <a:r>
              <a:rPr lang="el-GR" sz="2000" b="1" dirty="0"/>
              <a:t> λόγος</a:t>
            </a:r>
          </a:p>
          <a:p>
            <a:endParaRPr lang="el-GR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Θέση περιεχομένου 8">
            <a:extLst>
              <a:ext uri="{FF2B5EF4-FFF2-40B4-BE49-F238E27FC236}">
                <a16:creationId xmlns:a16="http://schemas.microsoft.com/office/drawing/2014/main" id="{E3A521CB-3191-BC17-938E-8C60B410A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778642"/>
              </p:ext>
            </p:extLst>
          </p:nvPr>
        </p:nvGraphicFramePr>
        <p:xfrm>
          <a:off x="1" y="1744120"/>
          <a:ext cx="6096000" cy="500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Θέση περιεχομένου 11">
            <a:extLst>
              <a:ext uri="{FF2B5EF4-FFF2-40B4-BE49-F238E27FC236}">
                <a16:creationId xmlns:a16="http://schemas.microsoft.com/office/drawing/2014/main" id="{E4E33DB1-12AC-859B-3287-EAC0226E8C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989067"/>
              </p:ext>
            </p:extLst>
          </p:nvPr>
        </p:nvGraphicFramePr>
        <p:xfrm>
          <a:off x="5772149" y="1744117"/>
          <a:ext cx="6095999" cy="500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4549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300038"/>
            <a:ext cx="9950103" cy="942975"/>
          </a:xfrm>
        </p:spPr>
        <p:txBody>
          <a:bodyPr>
            <a:normAutofit/>
          </a:bodyPr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χρήσης λεξικού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F3A9A2E-EF01-EBEA-48CA-DA9121CC03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362" y="1514475"/>
            <a:ext cx="8709576" cy="4662488"/>
          </a:xfrm>
        </p:spPr>
      </p:pic>
    </p:spTree>
    <p:extLst>
      <p:ext uri="{BB962C8B-B14F-4D97-AF65-F5344CB8AC3E}">
        <p14:creationId xmlns:p14="http://schemas.microsoft.com/office/powerpoint/2010/main" val="110132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71464"/>
            <a:ext cx="9950103" cy="1428750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παραγωγής λόγου με το βασικό λεξιλόγιο</a:t>
            </a:r>
          </a:p>
        </p:txBody>
      </p:sp>
      <p:pic>
        <p:nvPicPr>
          <p:cNvPr id="6" name="Θέση περιεχομένου 5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80B2669-7BAA-AA3E-6FC7-317348611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913" y="1900238"/>
            <a:ext cx="8966200" cy="4237327"/>
          </a:xfrm>
        </p:spPr>
      </p:pic>
    </p:spTree>
    <p:extLst>
      <p:ext uri="{BB962C8B-B14F-4D97-AF65-F5344CB8AC3E}">
        <p14:creationId xmlns:p14="http://schemas.microsoft.com/office/powerpoint/2010/main" val="427981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1414463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για τη σημασία των λέξεων και τα σχήματα λόγου</a:t>
            </a:r>
          </a:p>
        </p:txBody>
      </p:sp>
      <p:pic>
        <p:nvPicPr>
          <p:cNvPr id="6" name="Θέση περιεχομένου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E4C689C-0D55-8EC3-4AFA-0FBD9320E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7362" y="1643063"/>
            <a:ext cx="9623976" cy="4533900"/>
          </a:xfrm>
        </p:spPr>
      </p:pic>
    </p:spTree>
    <p:extLst>
      <p:ext uri="{BB962C8B-B14F-4D97-AF65-F5344CB8AC3E}">
        <p14:creationId xmlns:p14="http://schemas.microsoft.com/office/powerpoint/2010/main" val="187274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1357313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και δραστηριότητες με συνώνυμα και </a:t>
            </a:r>
            <a:r>
              <a:rPr lang="el-GR" dirty="0" err="1">
                <a:solidFill>
                  <a:srgbClr val="FF0000"/>
                </a:solidFill>
              </a:rPr>
              <a:t>αντώνυμα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94BE411-9C8C-774D-51A6-B8579F1C28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613" y="1357313"/>
            <a:ext cx="5200650" cy="5257800"/>
          </a:xfrm>
        </p:spPr>
      </p:pic>
      <p:pic>
        <p:nvPicPr>
          <p:cNvPr id="8" name="Θέση περιεχομένου 7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A26AA33-C10A-6C9A-FB7C-2ABC2202A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7850" y="1357312"/>
            <a:ext cx="5746889" cy="5257799"/>
          </a:xfrm>
        </p:spPr>
      </p:pic>
    </p:spTree>
    <p:extLst>
      <p:ext uri="{BB962C8B-B14F-4D97-AF65-F5344CB8AC3E}">
        <p14:creationId xmlns:p14="http://schemas.microsoft.com/office/powerpoint/2010/main" val="397535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942975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για τη σύνθεση λέξεων</a:t>
            </a:r>
          </a:p>
        </p:txBody>
      </p:sp>
      <p:pic>
        <p:nvPicPr>
          <p:cNvPr id="7" name="Θέση περιεχομένου 6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00BEA4B-8CC6-991C-369F-9113B5408A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652" y="1214438"/>
            <a:ext cx="9950102" cy="5200650"/>
          </a:xfrm>
        </p:spPr>
      </p:pic>
    </p:spTree>
    <p:extLst>
      <p:ext uri="{BB962C8B-B14F-4D97-AF65-F5344CB8AC3E}">
        <p14:creationId xmlns:p14="http://schemas.microsoft.com/office/powerpoint/2010/main" val="3624314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1285875"/>
          </a:xfrm>
        </p:spPr>
        <p:txBody>
          <a:bodyPr>
            <a:normAutofit/>
          </a:bodyPr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δραστηριότητα για την παραγωγή λέξεων με προθήματα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F0D5CE2-4FAC-7C10-97C4-BFAC946699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788" y="1771649"/>
            <a:ext cx="10215561" cy="4405313"/>
          </a:xfrm>
        </p:spPr>
      </p:pic>
    </p:spTree>
    <p:extLst>
      <p:ext uri="{BB962C8B-B14F-4D97-AF65-F5344CB8AC3E}">
        <p14:creationId xmlns:p14="http://schemas.microsoft.com/office/powerpoint/2010/main" val="118525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"/>
            <a:ext cx="9950103" cy="871538"/>
          </a:xfrm>
        </p:spPr>
        <p:txBody>
          <a:bodyPr>
            <a:normAutofit/>
          </a:bodyPr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διεθνισμοί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Θέση περιεχομένου 5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F077207-6D02-832E-CB6E-672C199225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6674" y="871539"/>
            <a:ext cx="9950102" cy="5986461"/>
          </a:xfrm>
        </p:spPr>
      </p:pic>
    </p:spTree>
    <p:extLst>
      <p:ext uri="{BB962C8B-B14F-4D97-AF65-F5344CB8AC3E}">
        <p14:creationId xmlns:p14="http://schemas.microsoft.com/office/powerpoint/2010/main" val="181069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871538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ετυμολογία - ιστορική ορθογραφία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7" name="Θέση περιεχομένου 6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D0CF5CE-8C57-9C53-5336-17510713B2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7362" y="871538"/>
            <a:ext cx="9708566" cy="5586412"/>
          </a:xfrm>
        </p:spPr>
      </p:pic>
    </p:spTree>
    <p:extLst>
      <p:ext uri="{BB962C8B-B14F-4D97-AF65-F5344CB8AC3E}">
        <p14:creationId xmlns:p14="http://schemas.microsoft.com/office/powerpoint/2010/main" val="470936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A2EFA-9504-0EA4-D28C-F486932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"/>
            <a:ext cx="9950103" cy="800100"/>
          </a:xfrm>
        </p:spPr>
        <p:txBody>
          <a:bodyPr/>
          <a:lstStyle/>
          <a:p>
            <a:pPr algn="ctr"/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Λεξιλόγιο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κ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α</a:t>
            </a:r>
            <a:r>
              <a:rPr lang="en-US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ι</a:t>
            </a:r>
            <a:r>
              <a:rPr lang="en-US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δραστηριότητες </a:t>
            </a:r>
            <a:r>
              <a:rPr lang="el-GR" dirty="0" err="1">
                <a:solidFill>
                  <a:srgbClr val="FF0000"/>
                </a:solidFill>
              </a:rPr>
              <a:t>αυτοξιολόγησης</a:t>
            </a:r>
            <a:r>
              <a:rPr lang="el-GR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A3A0009-1D7C-3831-CEE4-C3D9BCFF20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534" y="1042988"/>
            <a:ext cx="3779605" cy="5467123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08DB5099-0B7E-5B43-C1ED-05FCBDC003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18140" y="1042988"/>
            <a:ext cx="3561927" cy="5133975"/>
          </a:xfrm>
        </p:spPr>
      </p:pic>
      <p:pic>
        <p:nvPicPr>
          <p:cNvPr id="10" name="Εικόνα 9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17A9976-3D04-9560-8FCE-3D8340CFF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24" y="1042989"/>
            <a:ext cx="4604841" cy="54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12B95601-D9FC-DB43-E1F9-42AEC256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"/>
            <a:ext cx="9950103" cy="893618"/>
          </a:xfrm>
        </p:spPr>
        <p:txBody>
          <a:bodyPr>
            <a:normAutofit/>
          </a:bodyPr>
          <a:lstStyle/>
          <a:p>
            <a:pPr algn="ctr"/>
            <a:r>
              <a:rPr lang="el-GR" altLang="el-GR" dirty="0">
                <a:solidFill>
                  <a:srgbClr val="FF0000"/>
                </a:solidFill>
              </a:rPr>
              <a:t>Περίοδος Μετάβασης στο Γυμνάσιο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50152D5-A38E-512F-A5BB-15259E588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3619"/>
            <a:ext cx="12192000" cy="6961908"/>
          </a:xfrm>
        </p:spPr>
        <p:txBody>
          <a:bodyPr>
            <a:normAutofit fontScale="92500"/>
          </a:bodyPr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l-GR" altLang="el-GR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Τέσσερις κύκλοι δραστηριοτήτων: </a:t>
            </a:r>
            <a:b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Ευαισθητοποίηση/Ενημέρωση των μελών της σχολικής μονάδας, διάρκειας 2 διδακτικών ωρών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b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β)</a:t>
            </a:r>
            <a:r>
              <a:rPr lang="el-GR" altLang="el-GR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Έρευνα</a:t>
            </a: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των μαθητριών/μαθητών σε λογοτεχνικά κείμενα, συνεντεύξεις από προσωπικότητες, </a:t>
            </a:r>
            <a:r>
              <a:rPr lang="el-GR" altLang="el-GR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μελέτη</a:t>
            </a: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/έρευνα σε </a:t>
            </a:r>
            <a:r>
              <a:rPr lang="el-GR" altLang="el-GR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θέματα</a:t>
            </a: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που αφορούν τη γλώσσα, διάρκειας 4 διδακτικών ωρών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b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γ) Σ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χεδιασμός ευρηματικών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ομαδοσυνεργατικών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δραστηριοτήτων που θα αφορούν τις δημιουργικές εργασίες, όπως κατασκευές,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δημιουργία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αφίσας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(έντυπης – ψηφιακής)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συγγραφη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́ κειμένων,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ποιημάτων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συγγραφή θεατρικών έργων, δημιουργία ιστοσελίδας/ψηφιακού αρχείου, </a:t>
            </a:r>
            <a:r>
              <a:rPr lang="el-GR" alt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διάρκειας 6 διδακτικών ωρών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δ) </a:t>
            </a:r>
            <a:r>
              <a:rPr lang="el-GR" altLang="el-G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Ομαδοσυνεργατικές</a:t>
            </a:r>
            <a:r>
              <a:rPr lang="el-GR" altLang="el-G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δραστηριότητες, που θα σχετίζονται με την παρουσίαση της Μετάβασης στο πλαίσιο εκδηλώσεων-δράσεων της σχολικής μονάδας (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Διοργάνωση συνεδρίου/</a:t>
            </a:r>
            <a:r>
              <a:rPr lang="el-GR" alt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Ομιλίες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διοργάνωση Τ</a:t>
            </a:r>
            <a:r>
              <a:rPr lang="en-US" alt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EDex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διοργάνωση ημερίδας, </a:t>
            </a:r>
            <a:r>
              <a:rPr lang="el-GR" alt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επίσκεψη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σε Εκπαιδευτικά Ιδρύματα, </a:t>
            </a:r>
            <a:r>
              <a:rPr lang="el-GR" alt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επίσκεψη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σε άλλα σχολεία, Ανοιχτή μέρα στην τοπική κοινωνία…), </a:t>
            </a:r>
            <a:r>
              <a:rPr lang="el-GR" altLang="el-G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διάρκειας 6 διδακτικών ωρών</a:t>
            </a:r>
            <a:endParaRPr lang="el-GR" alt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522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B9A4AD25-7080-AE2E-6F03-15235DF0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390294"/>
            <a:ext cx="9950103" cy="791736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Τύποι κειμένων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930FC4EC-94EE-C5D8-FEFD-4939B54C5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562" y="1449660"/>
            <a:ext cx="10125306" cy="5018048"/>
          </a:xfrm>
        </p:spPr>
      </p:pic>
    </p:spTree>
    <p:extLst>
      <p:ext uri="{BB962C8B-B14F-4D97-AF65-F5344CB8AC3E}">
        <p14:creationId xmlns:p14="http://schemas.microsoft.com/office/powerpoint/2010/main" val="261871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A23E1761-A2D0-0799-7B43-3D70BD4D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3157538"/>
            <a:ext cx="9950103" cy="771525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ΣΑΣ ΕΥΧΑΡΙΣΤΩ ΠΟΛΥ ΓΙΑ ΤΗΝ ΠΡΟΣΟΧΗ ΣΑΣ</a:t>
            </a:r>
          </a:p>
        </p:txBody>
      </p:sp>
    </p:spTree>
    <p:extLst>
      <p:ext uri="{BB962C8B-B14F-4D97-AF65-F5344CB8AC3E}">
        <p14:creationId xmlns:p14="http://schemas.microsoft.com/office/powerpoint/2010/main" val="132348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57912A-3AA6-0E33-4917-CB840675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00025"/>
            <a:ext cx="9950103" cy="717145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Κειμενικά</a:t>
            </a:r>
            <a:r>
              <a:rPr lang="el-GR" dirty="0">
                <a:solidFill>
                  <a:srgbClr val="FF0000"/>
                </a:solidFill>
              </a:rPr>
              <a:t> είδη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F161956-EDBA-E5D3-24D1-C4B804A47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863" y="1278624"/>
            <a:ext cx="11062010" cy="5077571"/>
          </a:xfrm>
        </p:spPr>
      </p:pic>
    </p:spTree>
    <p:extLst>
      <p:ext uri="{BB962C8B-B14F-4D97-AF65-F5344CB8AC3E}">
        <p14:creationId xmlns:p14="http://schemas.microsoft.com/office/powerpoint/2010/main" val="368568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0BD313-8061-882E-CCDE-54924FA4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00013"/>
            <a:ext cx="9950103" cy="928687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Πολυτροπικότητα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AE14E5E-8071-1FC6-5E90-2AD270399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51" y="1200150"/>
            <a:ext cx="10559114" cy="5400675"/>
          </a:xfrm>
        </p:spPr>
      </p:pic>
    </p:spTree>
    <p:extLst>
      <p:ext uri="{BB962C8B-B14F-4D97-AF65-F5344CB8AC3E}">
        <p14:creationId xmlns:p14="http://schemas.microsoft.com/office/powerpoint/2010/main" val="304065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F112C3-34F4-0085-5DB5-00A9C0BC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1400175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Η ανάγνωση των εικόνων</a:t>
            </a:r>
            <a:br>
              <a:rPr lang="en-US" sz="3200" b="1" dirty="0"/>
            </a:br>
            <a:endParaRPr lang="el-GR" dirty="0"/>
          </a:p>
        </p:txBody>
      </p:sp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9EF7AE8-FEB2-07CD-EA19-7B30CB16C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38" y="1400175"/>
            <a:ext cx="11219823" cy="5156742"/>
          </a:xfrm>
        </p:spPr>
      </p:pic>
    </p:spTree>
    <p:extLst>
      <p:ext uri="{BB962C8B-B14F-4D97-AF65-F5344CB8AC3E}">
        <p14:creationId xmlns:p14="http://schemas.microsoft.com/office/powerpoint/2010/main" val="25955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023982-19DE-164B-F77C-C5D701FF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0"/>
            <a:ext cx="9950103" cy="1657350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Κείμενα και στάδια κατανόησης προφορικού λόγου </a:t>
            </a:r>
            <a:br>
              <a:rPr lang="el-GR" sz="3200" b="1" dirty="0"/>
            </a:br>
            <a:endParaRPr lang="el-GR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30C7E2F0-EB94-5F8E-1D92-F3B95149B0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125991"/>
              </p:ext>
            </p:extLst>
          </p:nvPr>
        </p:nvGraphicFramePr>
        <p:xfrm>
          <a:off x="528638" y="1657350"/>
          <a:ext cx="10715625" cy="47148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715625">
                  <a:extLst>
                    <a:ext uri="{9D8B030D-6E8A-4147-A177-3AD203B41FA5}">
                      <a16:colId xmlns:a16="http://schemas.microsoft.com/office/drawing/2014/main" val="1379467724"/>
                    </a:ext>
                  </a:extLst>
                </a:gridCol>
              </a:tblGrid>
              <a:tr h="1436920">
                <a:tc>
                  <a:txBody>
                    <a:bodyPr/>
                    <a:lstStyle/>
                    <a:p>
                      <a:pPr algn="ctr"/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573257"/>
                  </a:ext>
                </a:extLst>
              </a:tr>
              <a:tr h="3277955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l-GR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Στάδιο πριν από την ανάγνωση ή ακρόαση </a:t>
                      </a:r>
                    </a:p>
                    <a:p>
                      <a:endParaRPr lang="el-GR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l-GR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Αναγνωστικό στάδιο ή στάδιο κατά την ακρόαση</a:t>
                      </a:r>
                    </a:p>
                    <a:p>
                      <a:endParaRPr lang="el-GR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l-GR" sz="2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Μεταγνωστικό</a:t>
                      </a:r>
                      <a:r>
                        <a:rPr lang="el-GR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στάδιο ή στάδιο μετά την ακρόαση</a:t>
                      </a:r>
                    </a:p>
                  </a:txBody>
                  <a:tcPr>
                    <a:solidFill>
                      <a:schemeClr val="accent3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555399"/>
                  </a:ext>
                </a:extLst>
              </a:tr>
            </a:tbl>
          </a:graphicData>
        </a:graphic>
      </p:graphicFrame>
      <p:sp>
        <p:nvSpPr>
          <p:cNvPr id="6" name="Κάτω βέλος 5">
            <a:extLst>
              <a:ext uri="{FF2B5EF4-FFF2-40B4-BE49-F238E27FC236}">
                <a16:creationId xmlns:a16="http://schemas.microsoft.com/office/drawing/2014/main" id="{DD4EE349-9548-5EF5-4C8D-E97B1022FC6E}"/>
              </a:ext>
            </a:extLst>
          </p:cNvPr>
          <p:cNvSpPr/>
          <p:nvPr/>
        </p:nvSpPr>
        <p:spPr>
          <a:xfrm>
            <a:off x="4929188" y="1657350"/>
            <a:ext cx="985837" cy="128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8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BEFF9A75-2924-FBB4-73DB-DCBF4972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178420"/>
            <a:ext cx="9950103" cy="739155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Κείμενα και Παραγωγή λόγου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E0F68C41-3D0A-BD5D-CC15-AEABCFF46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444" y="1338146"/>
            <a:ext cx="11329639" cy="5151864"/>
          </a:xfrm>
        </p:spPr>
      </p:pic>
    </p:spTree>
    <p:extLst>
      <p:ext uri="{BB962C8B-B14F-4D97-AF65-F5344CB8AC3E}">
        <p14:creationId xmlns:p14="http://schemas.microsoft.com/office/powerpoint/2010/main" val="119987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BD478E-9E51-BACC-3FBC-C970CFF3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228600"/>
            <a:ext cx="9950103" cy="1163782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Νέο Πρόγραμμα Σπουδών και Λεξιλόγιο</a:t>
            </a:r>
            <a:br>
              <a:rPr lang="el-GR" b="1" u="sng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52040F-90D3-C8B4-9D27-841E77802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382" y="1122218"/>
            <a:ext cx="5770418" cy="57357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l-GR" sz="2400" b="1" dirty="0"/>
              <a:t>Η διδακτική προσέγγιση του λεξιλογίου</a:t>
            </a:r>
            <a:r>
              <a:rPr lang="el-GR" sz="2400" dirty="0"/>
              <a:t>:</a:t>
            </a:r>
          </a:p>
          <a:p>
            <a:pPr algn="just"/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εντάσσεται στο πλαίσιο της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κειμενοκεντρικής προσέγγισης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, του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κριτικού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και του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ψηφιακού </a:t>
            </a:r>
            <a:r>
              <a:rPr lang="el-GR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εγγραμματισμού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είναι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διαθεματική 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διεπιστημονική 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και για αυτό δεν περιορίζεται μόνο στο γνωστικό αντικείμενο της Γλώσσας.</a:t>
            </a:r>
          </a:p>
          <a:p>
            <a:pPr algn="just"/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συνδυάζει </a:t>
            </a:r>
            <a:r>
              <a:rPr lang="el-GR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διαφορετικούς και αλληλοσυμπληρούμενους άξονες 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της σύγχρονης διδακτικής.</a:t>
            </a: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02463DC-B039-2E8F-D6F0-EA8EECE1A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22218"/>
            <a:ext cx="5486400" cy="57357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Το ΛΕΞΙΛΟΓΙΟ έχει </a:t>
            </a:r>
            <a:r>
              <a:rPr lang="el-GR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τέσσερις Θεματικές Ενότητες στο Νέο Πρόγραμμα Σπουδών: </a:t>
            </a:r>
          </a:p>
          <a:p>
            <a:pPr algn="just"/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Βασικό λεξιλόγιο / συνάψεις λέξεων / χρήση λεξικού </a:t>
            </a:r>
          </a:p>
          <a:p>
            <a:pPr algn="just"/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σιολογικές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σχέσεις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εδί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γωγικοί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νισμοί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(πα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σύνθεση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Προέλευση, ετυμολογία, διεθνισμοί, λεξική ορθογραφία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7566038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2428"/>
      </a:dk2>
      <a:lt2>
        <a:srgbClr val="E2E8E7"/>
      </a:lt2>
      <a:accent1>
        <a:srgbClr val="C6969D"/>
      </a:accent1>
      <a:accent2>
        <a:srgbClr val="BA8F7F"/>
      </a:accent2>
      <a:accent3>
        <a:srgbClr val="B0A282"/>
      </a:accent3>
      <a:accent4>
        <a:srgbClr val="A2A873"/>
      </a:accent4>
      <a:accent5>
        <a:srgbClr val="94AA81"/>
      </a:accent5>
      <a:accent6>
        <a:srgbClr val="7BAF78"/>
      </a:accent6>
      <a:hlink>
        <a:srgbClr val="568E86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518</Words>
  <Application>Microsoft Macintosh PowerPoint</Application>
  <PresentationFormat>Ευρεία οθόνη</PresentationFormat>
  <Paragraphs>64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Arial</vt:lpstr>
      <vt:lpstr>Avenir Next LT Pro</vt:lpstr>
      <vt:lpstr>Avenir Next LT Pro Light</vt:lpstr>
      <vt:lpstr>Bahnschrift</vt:lpstr>
      <vt:lpstr>Calibri</vt:lpstr>
      <vt:lpstr>BlocksVTI</vt:lpstr>
      <vt:lpstr> ΝΕΑ ΟΠΤΙΚΗ ΓΙΑ ΤΗ ΔΙΔΑΣΚΑΛΙΑ ΣΤΗ ΔΙΔΑΣΚΑΛΙΑ ΤΟΥ ΓΛΩΣΣΙΚΟΥ ΜΑΘΗΜΑΤΟΣ ΣΤΗΝ ΠΡΩΤΟΒΑΘΜΙΑ ΕΚΠΑΙΔΕΥΣΗ  Κειμενικοί τύποι, Πολυτροπικότητα – Λεξιλόγιο – Μετάβαση από το Δημοτικό στο Γυμνάσιο</vt:lpstr>
      <vt:lpstr>Κειμενικοί τύποι και πολυτροπικότητα </vt:lpstr>
      <vt:lpstr>Τύποι κειμένων</vt:lpstr>
      <vt:lpstr>Κειμενικά είδη</vt:lpstr>
      <vt:lpstr>Πολυτροπικότητα</vt:lpstr>
      <vt:lpstr>Η ανάγνωση των εικόνων </vt:lpstr>
      <vt:lpstr>Κείμενα και στάδια κατανόησης προφορικού λόγου  </vt:lpstr>
      <vt:lpstr>Κείμενα και Παραγωγή λόγου</vt:lpstr>
      <vt:lpstr>Νέο Πρόγραμμα Σπουδών και Λεξιλόγιο </vt:lpstr>
      <vt:lpstr>Διδακτική του λεξιλογίου</vt:lpstr>
      <vt:lpstr>Λεξιλόγιο</vt:lpstr>
      <vt:lpstr>Λεξιλόγιο</vt:lpstr>
      <vt:lpstr>Λεξιλόγιο</vt:lpstr>
      <vt:lpstr>Λεξιλόγιο</vt:lpstr>
      <vt:lpstr>Λεξιλόγιο</vt:lpstr>
      <vt:lpstr>Λεξιλόγιο</vt:lpstr>
      <vt:lpstr>Λεξιλόγιο</vt:lpstr>
      <vt:lpstr>Λεξιλόγιο και κείμενα</vt:lpstr>
      <vt:lpstr>Λεξιλόγιο και δραστηριότητα για τις συνάψεις λέξεων </vt:lpstr>
      <vt:lpstr>Λεξιλόγιο και δραστηριότητα χρήσης λεξικού </vt:lpstr>
      <vt:lpstr>Λεξιλόγιο και δραστηριότητα παραγωγής λόγου με το βασικό λεξιλόγιο</vt:lpstr>
      <vt:lpstr>Λεξιλόγιο και δραστηριότητα για τη σημασία των λέξεων και τα σχήματα λόγου</vt:lpstr>
      <vt:lpstr>Λεξιλόγιο και δραστηριότητες με συνώνυμα και αντώνυμα </vt:lpstr>
      <vt:lpstr>Λεξιλόγιο και δραστηριότητα για τη σύνθεση λέξεων</vt:lpstr>
      <vt:lpstr>Λεξιλόγιο και δραστηριότητα για την παραγωγή λέξεων με προθήματα</vt:lpstr>
      <vt:lpstr>Λεξιλόγιο και διεθνισμοί </vt:lpstr>
      <vt:lpstr>Λεξιλόγιο και ετυμολογία - ιστορική ορθογραφία </vt:lpstr>
      <vt:lpstr>Λεξιλόγιο και δραστηριότητες αυτοξιολόγησης </vt:lpstr>
      <vt:lpstr>Περίοδος Μετάβασης στο Γυμνάσιο</vt:lpstr>
      <vt:lpstr>ΣΑΣ ΕΥΧΑΡΙΣΤΩ ΠΟΛΥ ΓΙΑ ΤΗΝ ΠΡΟΣΟΧΗ ΣΑΣ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ΣΧΟΛΕΙΑ ΠΑΡΟΥΣΙΑΖΟΥΝ ΤΙΣ ΠΑΡΕΜΒΑΣΕΙΣ ΤΟΥΣ ΣΤΟ ΠΛΑΙΣΙΟ ΤΗΣ ΠΙΛΟΤΙΚΗΣ ΕΦΑΡΜΟΓΗΣ ΓΙΑ ΤΑ ΝΕΑ ΑΝΑΛΥΤΙΚΑ ΠΡΟΓΡΑΜΜΑΤΑ</dc:title>
  <dc:creator>Γιάννης Τρυφιάτης</dc:creator>
  <cp:lastModifiedBy>Γιάννης Τρυφιάτης</cp:lastModifiedBy>
  <cp:revision>92</cp:revision>
  <dcterms:created xsi:type="dcterms:W3CDTF">2022-06-24T04:05:43Z</dcterms:created>
  <dcterms:modified xsi:type="dcterms:W3CDTF">2022-10-31T05:42:27Z</dcterms:modified>
</cp:coreProperties>
</file>