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74" r:id="rId13"/>
    <p:sldId id="266" r:id="rId14"/>
    <p:sldId id="267" r:id="rId15"/>
    <p:sldId id="271" r:id="rId16"/>
    <p:sldId id="273" r:id="rId17"/>
    <p:sldId id="268" r:id="rId18"/>
    <p:sldId id="269" r:id="rId19"/>
    <p:sldId id="270"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961AB44-3B8C-4AF6-8D01-548FCFF59416}"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8D2900-5C2A-4950-942A-3672AF0691C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1AB44-3B8C-4AF6-8D01-548FCFF59416}" type="datetimeFigureOut">
              <a:rPr lang="el-GR" smtClean="0"/>
              <a:pPr/>
              <a:t>7/6/2023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D2900-5C2A-4950-942A-3672AF0691C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71480"/>
            <a:ext cx="7772400" cy="1470025"/>
          </a:xfrm>
        </p:spPr>
        <p:txBody>
          <a:bodyPr/>
          <a:lstStyle/>
          <a:p>
            <a:r>
              <a:rPr lang="el-GR" b="1" dirty="0"/>
              <a:t>Μουσικά όργανα </a:t>
            </a:r>
          </a:p>
        </p:txBody>
      </p:sp>
      <p:sp>
        <p:nvSpPr>
          <p:cNvPr id="3" name="2 - Υπότιτλος"/>
          <p:cNvSpPr>
            <a:spLocks noGrp="1"/>
          </p:cNvSpPr>
          <p:nvPr>
            <p:ph type="subTitle" idx="1"/>
          </p:nvPr>
        </p:nvSpPr>
        <p:spPr>
          <a:xfrm>
            <a:off x="1357290" y="2357430"/>
            <a:ext cx="6400800" cy="1752600"/>
          </a:xfrm>
        </p:spPr>
        <p:txBody>
          <a:bodyPr/>
          <a:lstStyle/>
          <a:p>
            <a:r>
              <a:rPr lang="el-GR" dirty="0">
                <a:solidFill>
                  <a:schemeClr val="tx1"/>
                </a:solidFill>
              </a:rPr>
              <a:t>3 είδη μουσικών οργάνων:</a:t>
            </a:r>
          </a:p>
          <a:p>
            <a:r>
              <a:rPr lang="el-GR" dirty="0">
                <a:solidFill>
                  <a:schemeClr val="tx1"/>
                </a:solidFill>
              </a:rPr>
              <a:t>Τα κρουστά, τα έγχορδα, τα πνευστά. </a:t>
            </a:r>
          </a:p>
        </p:txBody>
      </p:sp>
      <p:sp>
        <p:nvSpPr>
          <p:cNvPr id="4" name="1 - Τίτλος"/>
          <p:cNvSpPr txBox="1">
            <a:spLocks/>
          </p:cNvSpPr>
          <p:nvPr/>
        </p:nvSpPr>
        <p:spPr>
          <a:xfrm>
            <a:off x="4429124" y="5500702"/>
            <a:ext cx="4500594" cy="857256"/>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a:ln>
                  <a:noFill/>
                </a:ln>
                <a:solidFill>
                  <a:schemeClr val="tx1"/>
                </a:solidFill>
                <a:effectLst/>
                <a:uLnTx/>
                <a:uFillTx/>
                <a:latin typeface="+mj-lt"/>
                <a:ea typeface="+mj-ea"/>
                <a:cs typeface="+mj-cs"/>
              </a:rPr>
              <a:t>Άννα</a:t>
            </a:r>
            <a:r>
              <a:rPr kumimoji="0" lang="el-GR" sz="3600" b="0" i="0" u="none" strike="noStrike" kern="1200" cap="none" spc="0" normalizeH="0" noProof="0" dirty="0">
                <a:ln>
                  <a:noFill/>
                </a:ln>
                <a:solidFill>
                  <a:schemeClr val="tx1"/>
                </a:solidFill>
                <a:effectLst/>
                <a:uLnTx/>
                <a:uFillTx/>
                <a:latin typeface="+mj-lt"/>
                <a:ea typeface="+mj-ea"/>
                <a:cs typeface="+mj-cs"/>
              </a:rPr>
              <a:t> Μαρία </a:t>
            </a:r>
            <a:r>
              <a:rPr kumimoji="0" lang="el-GR" sz="3600" b="0" i="0" u="none" strike="noStrike" kern="1200" cap="none" spc="0" normalizeH="0" noProof="0" dirty="0" err="1">
                <a:ln>
                  <a:noFill/>
                </a:ln>
                <a:solidFill>
                  <a:schemeClr val="tx1"/>
                </a:solidFill>
                <a:effectLst/>
                <a:uLnTx/>
                <a:uFillTx/>
                <a:latin typeface="+mj-lt"/>
                <a:ea typeface="+mj-ea"/>
                <a:cs typeface="+mj-cs"/>
              </a:rPr>
              <a:t>Πετρούλια</a:t>
            </a:r>
            <a:r>
              <a:rPr kumimoji="0" lang="el-GR" sz="3600" b="0" i="0"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anni - The Storm-violin">
            <a:hlinkClick r:id="" action="ppaction://media"/>
            <a:extLst>
              <a:ext uri="{FF2B5EF4-FFF2-40B4-BE49-F238E27FC236}">
                <a16:creationId xmlns:a16="http://schemas.microsoft.com/office/drawing/2014/main" id="{B1860DFF-C62C-28B4-18AA-5F8363E8C7F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3681" y="692696"/>
            <a:ext cx="8876638" cy="5065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μπαλαλάικα </a:t>
            </a:r>
          </a:p>
        </p:txBody>
      </p:sp>
      <p:sp>
        <p:nvSpPr>
          <p:cNvPr id="3" name="2 - Θέση περιεχομένου"/>
          <p:cNvSpPr>
            <a:spLocks noGrp="1"/>
          </p:cNvSpPr>
          <p:nvPr>
            <p:ph idx="1"/>
          </p:nvPr>
        </p:nvSpPr>
        <p:spPr>
          <a:xfrm>
            <a:off x="5072066" y="1071546"/>
            <a:ext cx="4071934" cy="5643602"/>
          </a:xfrm>
        </p:spPr>
        <p:txBody>
          <a:bodyPr>
            <a:normAutofit fontScale="85000" lnSpcReduction="20000"/>
          </a:bodyPr>
          <a:lstStyle/>
          <a:p>
            <a:r>
              <a:rPr lang="el-GR" dirty="0"/>
              <a:t>Το μουσικό όργανο </a:t>
            </a:r>
            <a:r>
              <a:rPr lang="el-GR" b="1" dirty="0"/>
              <a:t>μπαλαλάικα</a:t>
            </a:r>
            <a:r>
              <a:rPr lang="el-GR" dirty="0"/>
              <a:t> είναι το πιο διαδεδομένο στη Ρωσία. Επίσης αποτελεί το χαρακτηριστικό και το πιο γνωστό ρωσικό μουσικό όργανο σε παγκόσμια κλίμακα. Το μουσικό όργανο </a:t>
            </a:r>
            <a:r>
              <a:rPr lang="el-GR" b="1" dirty="0"/>
              <a:t>μπαλαλάικα</a:t>
            </a:r>
            <a:r>
              <a:rPr lang="el-GR" dirty="0"/>
              <a:t> έχει πολύ παλιά ιστορία. Πράγματι, άρχισε να χρησιμοποιείται στη Ρωσία, ήδη από τον 13</a:t>
            </a:r>
            <a:r>
              <a:rPr lang="el-GR" baseline="30000" dirty="0"/>
              <a:t>ο</a:t>
            </a:r>
            <a:r>
              <a:rPr lang="el-GR" dirty="0"/>
              <a:t> αιώνα</a:t>
            </a:r>
          </a:p>
        </p:txBody>
      </p:sp>
      <p:pic>
        <p:nvPicPr>
          <p:cNvPr id="4" name="3 - Εικόνα" descr="Α Μ Ξ 2.jpg"/>
          <p:cNvPicPr>
            <a:picLocks noChangeAspect="1"/>
          </p:cNvPicPr>
          <p:nvPr/>
        </p:nvPicPr>
        <p:blipFill>
          <a:blip r:embed="rId2"/>
          <a:stretch>
            <a:fillRect/>
          </a:stretch>
        </p:blipFill>
        <p:spPr>
          <a:xfrm>
            <a:off x="142844" y="1142984"/>
            <a:ext cx="2295525" cy="1990725"/>
          </a:xfrm>
          <a:prstGeom prst="rect">
            <a:avLst/>
          </a:prstGeom>
        </p:spPr>
      </p:pic>
      <p:pic>
        <p:nvPicPr>
          <p:cNvPr id="5" name="4 - Εικόνα" descr="kastanietes.jpg"/>
          <p:cNvPicPr>
            <a:picLocks noChangeAspect="1"/>
          </p:cNvPicPr>
          <p:nvPr/>
        </p:nvPicPr>
        <p:blipFill>
          <a:blip r:embed="rId3"/>
          <a:stretch>
            <a:fillRect/>
          </a:stretch>
        </p:blipFill>
        <p:spPr>
          <a:xfrm>
            <a:off x="2857488" y="1142984"/>
            <a:ext cx="2238375" cy="2038350"/>
          </a:xfrm>
          <a:prstGeom prst="rect">
            <a:avLst/>
          </a:prstGeom>
        </p:spPr>
      </p:pic>
      <p:pic>
        <p:nvPicPr>
          <p:cNvPr id="6" name="5 - Εικόνα" descr="Α Μ Ξ 2.jpg"/>
          <p:cNvPicPr>
            <a:picLocks noChangeAspect="1"/>
          </p:cNvPicPr>
          <p:nvPr/>
        </p:nvPicPr>
        <p:blipFill>
          <a:blip r:embed="rId4"/>
          <a:stretch>
            <a:fillRect/>
          </a:stretch>
        </p:blipFill>
        <p:spPr>
          <a:xfrm>
            <a:off x="0" y="3571876"/>
            <a:ext cx="1847850" cy="2466975"/>
          </a:xfrm>
          <a:prstGeom prst="rect">
            <a:avLst/>
          </a:prstGeom>
        </p:spPr>
      </p:pic>
      <p:pic>
        <p:nvPicPr>
          <p:cNvPr id="7" name="6 - Εικόνα" descr="κ.jpg"/>
          <p:cNvPicPr>
            <a:picLocks noChangeAspect="1"/>
          </p:cNvPicPr>
          <p:nvPr/>
        </p:nvPicPr>
        <p:blipFill>
          <a:blip r:embed="rId5"/>
          <a:stretch>
            <a:fillRect/>
          </a:stretch>
        </p:blipFill>
        <p:spPr>
          <a:xfrm>
            <a:off x="2357422" y="3929066"/>
            <a:ext cx="2933700" cy="1847852"/>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lalaika Kalinka">
            <a:hlinkClick r:id="" action="ppaction://media"/>
            <a:extLst>
              <a:ext uri="{FF2B5EF4-FFF2-40B4-BE49-F238E27FC236}">
                <a16:creationId xmlns:a16="http://schemas.microsoft.com/office/drawing/2014/main" id="{724747E4-6117-EEB2-E893-4A75D6A1FF7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9512" y="764704"/>
            <a:ext cx="8492596" cy="4777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a:t>
            </a:r>
            <a:r>
              <a:rPr lang="el-GR" dirty="0" err="1"/>
              <a:t>γκούσλι</a:t>
            </a:r>
            <a:endParaRPr lang="el-GR" dirty="0"/>
          </a:p>
        </p:txBody>
      </p:sp>
      <p:sp>
        <p:nvSpPr>
          <p:cNvPr id="3" name="2 - Θέση περιεχομένου"/>
          <p:cNvSpPr>
            <a:spLocks noGrp="1"/>
          </p:cNvSpPr>
          <p:nvPr>
            <p:ph idx="1"/>
          </p:nvPr>
        </p:nvSpPr>
        <p:spPr>
          <a:xfrm>
            <a:off x="5214942" y="1571612"/>
            <a:ext cx="3929058" cy="5143536"/>
          </a:xfrm>
        </p:spPr>
        <p:txBody>
          <a:bodyPr>
            <a:normAutofit fontScale="62500" lnSpcReduction="20000"/>
          </a:bodyPr>
          <a:lstStyle/>
          <a:p>
            <a:r>
              <a:rPr lang="el-GR" b="1" u="sng" dirty="0" err="1"/>
              <a:t>Γκούσλι</a:t>
            </a:r>
            <a:r>
              <a:rPr lang="el-GR" b="1" u="sng" dirty="0"/>
              <a:t>:</a:t>
            </a:r>
            <a:r>
              <a:rPr lang="el-GR" b="1" dirty="0"/>
              <a:t> είναι το παλαιότερο μουσικό όργανο και προήλθε από την βυζαντινή κιθάρα, η οποία προέρχεται από την αρχαία λύρα. Αποτελείται από 13-26 μεταλλικές χορδές και υπάρχουν δύο μορφές της : α) η μία είναι σε σχήμα φτερού (μοιάζει περισσότερο με κιθάρα, είναι πιο μικρή από την άλλη μορφή της και εξαπλώθηκε κυρίως στη βόρεια περιοχή της Ρωσίας) και β)η άλλη σε σχήμα κράνους (την κρατούσαν στα γόνατα για να είναι οι χορδές οριζόντιες και εξαπλώθηκε κυρίως στο </a:t>
            </a:r>
            <a:r>
              <a:rPr lang="el-GR" b="1" dirty="0" err="1"/>
              <a:t>νοτιο</a:t>
            </a:r>
            <a:r>
              <a:rPr lang="el-GR" b="1" dirty="0"/>
              <a:t> και δυτικό κομμάτι της Ρωσίας).</a:t>
            </a:r>
            <a:endParaRPr lang="el-GR" dirty="0"/>
          </a:p>
          <a:p>
            <a:endParaRPr lang="el-GR" dirty="0"/>
          </a:p>
        </p:txBody>
      </p:sp>
      <p:pic>
        <p:nvPicPr>
          <p:cNvPr id="4" name="3 - Εικόνα" descr="Α Μ Ξ 2.jpg"/>
          <p:cNvPicPr>
            <a:picLocks noChangeAspect="1"/>
          </p:cNvPicPr>
          <p:nvPr/>
        </p:nvPicPr>
        <p:blipFill>
          <a:blip r:embed="rId2"/>
          <a:stretch>
            <a:fillRect/>
          </a:stretch>
        </p:blipFill>
        <p:spPr>
          <a:xfrm>
            <a:off x="0" y="1500174"/>
            <a:ext cx="3038479" cy="2275926"/>
          </a:xfrm>
          <a:prstGeom prst="rect">
            <a:avLst/>
          </a:prstGeom>
        </p:spPr>
      </p:pic>
      <p:pic>
        <p:nvPicPr>
          <p:cNvPr id="5" name="4 - Εικόνα" descr="κ.jpg"/>
          <p:cNvPicPr>
            <a:picLocks noChangeAspect="1"/>
          </p:cNvPicPr>
          <p:nvPr/>
        </p:nvPicPr>
        <p:blipFill>
          <a:blip r:embed="rId3"/>
          <a:stretch>
            <a:fillRect/>
          </a:stretch>
        </p:blipFill>
        <p:spPr>
          <a:xfrm>
            <a:off x="2928926" y="1714488"/>
            <a:ext cx="2643206" cy="1982404"/>
          </a:xfrm>
          <a:prstGeom prst="rect">
            <a:avLst/>
          </a:prstGeom>
        </p:spPr>
      </p:pic>
      <p:pic>
        <p:nvPicPr>
          <p:cNvPr id="6" name="5 - Εικόνα" descr="gusli35_enl.gif"/>
          <p:cNvPicPr>
            <a:picLocks noChangeAspect="1"/>
          </p:cNvPicPr>
          <p:nvPr/>
        </p:nvPicPr>
        <p:blipFill>
          <a:blip r:embed="rId4"/>
          <a:stretch>
            <a:fillRect/>
          </a:stretch>
        </p:blipFill>
        <p:spPr>
          <a:xfrm>
            <a:off x="928662" y="3881292"/>
            <a:ext cx="4000528" cy="2665351"/>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πνευστά </a:t>
            </a:r>
          </a:p>
        </p:txBody>
      </p:sp>
      <p:sp>
        <p:nvSpPr>
          <p:cNvPr id="3" name="2 - Θέση περιεχομένου"/>
          <p:cNvSpPr>
            <a:spLocks noGrp="1"/>
          </p:cNvSpPr>
          <p:nvPr>
            <p:ph idx="1"/>
          </p:nvPr>
        </p:nvSpPr>
        <p:spPr/>
        <p:txBody>
          <a:bodyPr/>
          <a:lstStyle/>
          <a:p>
            <a:pPr algn="ctr"/>
            <a:r>
              <a:rPr lang="el-GR" b="1" dirty="0"/>
              <a:t>Πνευστά</a:t>
            </a:r>
            <a:r>
              <a:rPr lang="el-GR" dirty="0"/>
              <a:t> λέγονται εκείνα τα μουσικά </a:t>
            </a:r>
            <a:r>
              <a:rPr lang="el-GR" dirty="0" err="1"/>
              <a:t>όργαανα</a:t>
            </a:r>
            <a:r>
              <a:rPr lang="el-GR" dirty="0"/>
              <a:t> στα οποία η παραγωγή ήχου είναι συνέπεια του περάσματος αέρα μέσα από αυτά.</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_0_pages-to-jpg-000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plhorn">
            <a:hlinkClick r:id="" action="ppaction://media"/>
            <a:extLst>
              <a:ext uri="{FF2B5EF4-FFF2-40B4-BE49-F238E27FC236}">
                <a16:creationId xmlns:a16="http://schemas.microsoft.com/office/drawing/2014/main" id="{9B18EA63-B4F4-FF99-B00E-3D4A651C96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5702" y="836712"/>
            <a:ext cx="8492596" cy="4777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l-GR" dirty="0" err="1"/>
              <a:t>γκάϊντα</a:t>
            </a:r>
            <a:endParaRPr lang="el-GR" dirty="0"/>
          </a:p>
        </p:txBody>
      </p:sp>
      <p:sp>
        <p:nvSpPr>
          <p:cNvPr id="3" name="2 - Θέση περιεχομένου"/>
          <p:cNvSpPr>
            <a:spLocks noGrp="1"/>
          </p:cNvSpPr>
          <p:nvPr>
            <p:ph idx="1"/>
          </p:nvPr>
        </p:nvSpPr>
        <p:spPr>
          <a:xfrm>
            <a:off x="4929190" y="1600200"/>
            <a:ext cx="3757610" cy="4525963"/>
          </a:xfrm>
        </p:spPr>
        <p:txBody>
          <a:bodyPr>
            <a:normAutofit fontScale="77500" lnSpcReduction="20000"/>
          </a:bodyPr>
          <a:lstStyle/>
          <a:p>
            <a:r>
              <a:rPr lang="el-GR" dirty="0"/>
              <a:t>H γκάιντα ή τσαμπούνα ή τουλούμι ή αγγείο είναι ένα είδος παραδοσιακού πνευστού μουσικού οργάνου, αποτελούμενο από ασκό και από ξύλινο μέρος. Η γκάιντα αποτελεί παραδοσιακό μουσικό όργανο σε όλη την Ευρώπη, Βόρεια Αφρική και Μέση Ανατολή.</a:t>
            </a:r>
          </a:p>
        </p:txBody>
      </p:sp>
      <p:pic>
        <p:nvPicPr>
          <p:cNvPr id="5" name="4 - Εικόνα" descr="κατάλογοςγκ.jpg"/>
          <p:cNvPicPr>
            <a:picLocks noChangeAspect="1"/>
          </p:cNvPicPr>
          <p:nvPr/>
        </p:nvPicPr>
        <p:blipFill>
          <a:blip r:embed="rId2"/>
          <a:stretch>
            <a:fillRect/>
          </a:stretch>
        </p:blipFill>
        <p:spPr>
          <a:xfrm>
            <a:off x="571472" y="1571612"/>
            <a:ext cx="3000396" cy="2247401"/>
          </a:xfrm>
          <a:prstGeom prst="rect">
            <a:avLst/>
          </a:prstGeom>
        </p:spPr>
      </p:pic>
      <p:pic>
        <p:nvPicPr>
          <p:cNvPr id="6" name="5 - Εικόνα" descr="DSCF8569.jpg"/>
          <p:cNvPicPr>
            <a:picLocks noChangeAspect="1"/>
          </p:cNvPicPr>
          <p:nvPr/>
        </p:nvPicPr>
        <p:blipFill>
          <a:blip r:embed="rId3" cstate="print"/>
          <a:stretch>
            <a:fillRect/>
          </a:stretch>
        </p:blipFill>
        <p:spPr>
          <a:xfrm>
            <a:off x="285720" y="3929066"/>
            <a:ext cx="3905245" cy="2928934"/>
          </a:xfrm>
          <a:prstGeom prst="rect">
            <a:avLst/>
          </a:prstGeom>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σαξόφωνο</a:t>
            </a:r>
          </a:p>
        </p:txBody>
      </p:sp>
      <p:sp>
        <p:nvSpPr>
          <p:cNvPr id="3" name="2 - Θέση περιεχομένου"/>
          <p:cNvSpPr>
            <a:spLocks noGrp="1"/>
          </p:cNvSpPr>
          <p:nvPr>
            <p:ph idx="1"/>
          </p:nvPr>
        </p:nvSpPr>
        <p:spPr>
          <a:xfrm>
            <a:off x="4643438" y="1600200"/>
            <a:ext cx="4043362" cy="4525963"/>
          </a:xfrm>
        </p:spPr>
        <p:txBody>
          <a:bodyPr>
            <a:normAutofit fontScale="85000" lnSpcReduction="10000"/>
          </a:bodyPr>
          <a:lstStyle/>
          <a:p>
            <a:r>
              <a:rPr lang="el-GR" dirty="0"/>
              <a:t>Το σαξόφωνο είναι πνευστό μουσικό όργανο και παρά τη μεταλλική δομή του, ανήκει στην οικογένεια των ξύλινων πνευστών γιατί ο ήχος του παράγεται από καλάμι. Έχει στόμιο με γλωττίδα, κωνικό σωλήνα και μηχανισμό κλειδιών.</a:t>
            </a:r>
          </a:p>
        </p:txBody>
      </p:sp>
      <p:pic>
        <p:nvPicPr>
          <p:cNvPr id="4" name="3 - Εικόνα" descr="Saxophone.jpg"/>
          <p:cNvPicPr>
            <a:picLocks noChangeAspect="1"/>
          </p:cNvPicPr>
          <p:nvPr/>
        </p:nvPicPr>
        <p:blipFill>
          <a:blip r:embed="rId2"/>
          <a:stretch>
            <a:fillRect/>
          </a:stretch>
        </p:blipFill>
        <p:spPr>
          <a:xfrm>
            <a:off x="500034" y="1428736"/>
            <a:ext cx="3333750" cy="2447925"/>
          </a:xfrm>
          <a:prstGeom prst="rect">
            <a:avLst/>
          </a:prstGeom>
        </p:spPr>
      </p:pic>
      <p:pic>
        <p:nvPicPr>
          <p:cNvPr id="5" name="4 - Εικόνα" descr="c987a1b31fd3f1f08322280ca0954f48_L.jpg"/>
          <p:cNvPicPr>
            <a:picLocks noChangeAspect="1"/>
          </p:cNvPicPr>
          <p:nvPr/>
        </p:nvPicPr>
        <p:blipFill>
          <a:blip r:embed="rId3"/>
          <a:stretch>
            <a:fillRect/>
          </a:stretch>
        </p:blipFill>
        <p:spPr>
          <a:xfrm>
            <a:off x="142844" y="4143380"/>
            <a:ext cx="4737769" cy="2286016"/>
          </a:xfrm>
          <a:prstGeom prst="rect">
            <a:avLst/>
          </a:prstGeom>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αυλός</a:t>
            </a:r>
          </a:p>
        </p:txBody>
      </p:sp>
      <p:sp>
        <p:nvSpPr>
          <p:cNvPr id="3" name="2 - Θέση περιεχομένου"/>
          <p:cNvSpPr>
            <a:spLocks noGrp="1"/>
          </p:cNvSpPr>
          <p:nvPr>
            <p:ph idx="1"/>
          </p:nvPr>
        </p:nvSpPr>
        <p:spPr>
          <a:xfrm>
            <a:off x="4786314" y="1600200"/>
            <a:ext cx="3900486" cy="4525963"/>
          </a:xfrm>
        </p:spPr>
        <p:txBody>
          <a:bodyPr>
            <a:normAutofit fontScale="85000" lnSpcReduction="10000"/>
          </a:bodyPr>
          <a:lstStyle/>
          <a:p>
            <a:r>
              <a:rPr lang="el-GR" dirty="0"/>
              <a:t>Ο αυλός ήταν πνευστό μουσικό όργανο της Ελληνικής αρχαιότητας. Ανάλογα με την κατασκευή του ονομαζόταν </a:t>
            </a:r>
            <a:r>
              <a:rPr lang="el-GR" dirty="0" err="1"/>
              <a:t>μόναυλος</a:t>
            </a:r>
            <a:r>
              <a:rPr lang="el-GR" dirty="0"/>
              <a:t> (μονός αυλός), πλαγίαυλος (αυλός που παίζεται πλάγια όπως το σύγχρονο φλάουτο), δίαυλος (διπλός αυλός).</a:t>
            </a:r>
          </a:p>
        </p:txBody>
      </p:sp>
      <p:pic>
        <p:nvPicPr>
          <p:cNvPr id="4" name="3 - Εικόνα" descr="κατάλογος.jpg"/>
          <p:cNvPicPr>
            <a:picLocks noChangeAspect="1"/>
          </p:cNvPicPr>
          <p:nvPr/>
        </p:nvPicPr>
        <p:blipFill>
          <a:blip r:embed="rId2"/>
          <a:stretch>
            <a:fillRect/>
          </a:stretch>
        </p:blipFill>
        <p:spPr>
          <a:xfrm>
            <a:off x="428596" y="428604"/>
            <a:ext cx="1949088" cy="2928958"/>
          </a:xfrm>
          <a:prstGeom prst="rect">
            <a:avLst/>
          </a:prstGeom>
        </p:spPr>
      </p:pic>
      <p:pic>
        <p:nvPicPr>
          <p:cNvPr id="5" name="4 - Εικόνα" descr="κατάλογοςθγω7τ6υφ.jpg"/>
          <p:cNvPicPr>
            <a:picLocks noChangeAspect="1"/>
          </p:cNvPicPr>
          <p:nvPr/>
        </p:nvPicPr>
        <p:blipFill>
          <a:blip r:embed="rId3"/>
          <a:stretch>
            <a:fillRect/>
          </a:stretch>
        </p:blipFill>
        <p:spPr>
          <a:xfrm>
            <a:off x="2928926" y="1285860"/>
            <a:ext cx="2143125" cy="2143125"/>
          </a:xfrm>
          <a:prstGeom prst="rect">
            <a:avLst/>
          </a:prstGeom>
        </p:spPr>
      </p:pic>
      <p:pic>
        <p:nvPicPr>
          <p:cNvPr id="6" name="5 - Εικόνα" descr="κατάλογος βξη ν.jpg"/>
          <p:cNvPicPr>
            <a:picLocks noChangeAspect="1"/>
          </p:cNvPicPr>
          <p:nvPr/>
        </p:nvPicPr>
        <p:blipFill>
          <a:blip r:embed="rId4"/>
          <a:stretch>
            <a:fillRect/>
          </a:stretch>
        </p:blipFill>
        <p:spPr>
          <a:xfrm>
            <a:off x="142844" y="3571876"/>
            <a:ext cx="2943225" cy="1552575"/>
          </a:xfrm>
          <a:prstGeom prst="rect">
            <a:avLst/>
          </a:prstGeom>
        </p:spPr>
      </p:pic>
      <p:pic>
        <p:nvPicPr>
          <p:cNvPr id="7" name="6 - Εικόνα" descr="imagesνφγξφ.jpg"/>
          <p:cNvPicPr>
            <a:picLocks noChangeAspect="1"/>
          </p:cNvPicPr>
          <p:nvPr/>
        </p:nvPicPr>
        <p:blipFill>
          <a:blip r:embed="rId5"/>
          <a:stretch>
            <a:fillRect/>
          </a:stretch>
        </p:blipFill>
        <p:spPr>
          <a:xfrm>
            <a:off x="142844" y="5305425"/>
            <a:ext cx="2943225" cy="1552575"/>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κρουστά </a:t>
            </a:r>
          </a:p>
        </p:txBody>
      </p:sp>
      <p:sp>
        <p:nvSpPr>
          <p:cNvPr id="3" name="2 - Θέση περιεχομένου"/>
          <p:cNvSpPr>
            <a:spLocks noGrp="1"/>
          </p:cNvSpPr>
          <p:nvPr>
            <p:ph idx="1"/>
          </p:nvPr>
        </p:nvSpPr>
        <p:spPr/>
        <p:txBody>
          <a:bodyPr/>
          <a:lstStyle/>
          <a:p>
            <a:pPr algn="ctr"/>
            <a:r>
              <a:rPr lang="el-GR" dirty="0"/>
              <a:t>Τα  </a:t>
            </a:r>
            <a:r>
              <a:rPr lang="el-GR" b="1" dirty="0"/>
              <a:t>κρουστά</a:t>
            </a:r>
            <a:r>
              <a:rPr lang="el-GR" dirty="0"/>
              <a:t> είναι μεγάλη οικογένεια μουσικών οργάνων. Ονομάζονται καθ' αυτόν τον τρόπο επειδή η μέθοδος διέγερσης αυτών των οργάνων είναι η κρούση: ο παραγόμενος ήχος προκαλείται χτυπώντας το όργανο (ή μέρος αυτού) με κάποιο ειδικό εξάρτημα.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Το τύμπανο </a:t>
            </a:r>
          </a:p>
        </p:txBody>
      </p:sp>
      <p:sp>
        <p:nvSpPr>
          <p:cNvPr id="6" name="5 - Θέση περιεχομένου"/>
          <p:cNvSpPr>
            <a:spLocks noGrp="1"/>
          </p:cNvSpPr>
          <p:nvPr>
            <p:ph idx="1"/>
          </p:nvPr>
        </p:nvSpPr>
        <p:spPr>
          <a:xfrm>
            <a:off x="4714876" y="1600200"/>
            <a:ext cx="3971924" cy="4186253"/>
          </a:xfrm>
        </p:spPr>
        <p:txBody>
          <a:bodyPr/>
          <a:lstStyle/>
          <a:p>
            <a:pPr>
              <a:buNone/>
            </a:pPr>
            <a:r>
              <a:rPr lang="el-GR" dirty="0"/>
              <a:t>Το τύμπανο για να βγάλει ήχο χρειάζεται να το χτυπήσεις με ξύλο ή με τα χέρια σου. Το σχήμα του είναι κυλινδρικό. </a:t>
            </a:r>
          </a:p>
          <a:p>
            <a:endParaRPr lang="el-GR" dirty="0"/>
          </a:p>
        </p:txBody>
      </p:sp>
      <p:pic>
        <p:nvPicPr>
          <p:cNvPr id="7" name="6 - Εικόνα" descr="ANNA MARIA AND JIM.jpg"/>
          <p:cNvPicPr>
            <a:picLocks noChangeAspect="1"/>
          </p:cNvPicPr>
          <p:nvPr/>
        </p:nvPicPr>
        <p:blipFill>
          <a:blip r:embed="rId2"/>
          <a:stretch>
            <a:fillRect/>
          </a:stretch>
        </p:blipFill>
        <p:spPr>
          <a:xfrm>
            <a:off x="142844" y="1285860"/>
            <a:ext cx="4643446" cy="4643446"/>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ντέφι </a:t>
            </a:r>
          </a:p>
        </p:txBody>
      </p:sp>
      <p:sp>
        <p:nvSpPr>
          <p:cNvPr id="3" name="2 - Θέση περιεχομένου"/>
          <p:cNvSpPr>
            <a:spLocks noGrp="1"/>
          </p:cNvSpPr>
          <p:nvPr>
            <p:ph idx="1"/>
          </p:nvPr>
        </p:nvSpPr>
        <p:spPr>
          <a:xfrm>
            <a:off x="5000628" y="1571612"/>
            <a:ext cx="3686172" cy="4554551"/>
          </a:xfrm>
        </p:spPr>
        <p:txBody>
          <a:bodyPr>
            <a:normAutofit fontScale="92500" lnSpcReduction="20000"/>
          </a:bodyPr>
          <a:lstStyle/>
          <a:p>
            <a:r>
              <a:rPr lang="el-GR" b="1" dirty="0"/>
              <a:t>Το ντέφι</a:t>
            </a:r>
            <a:r>
              <a:rPr lang="el-GR" dirty="0"/>
              <a:t> είναι μουσικό όργανο που ανήκει στην οικογένεια των κρουστών και αποτελείται από μια μεμβράνη στερεωμένη σε ένα κυκλικό τελάρο και διάφορα ζεύγη από μέταλλο που κουδουνίζουν.</a:t>
            </a:r>
          </a:p>
        </p:txBody>
      </p:sp>
      <p:pic>
        <p:nvPicPr>
          <p:cNvPr id="4" name="3 - Εικόνα" descr="blowfish.jpg"/>
          <p:cNvPicPr>
            <a:picLocks noChangeAspect="1"/>
          </p:cNvPicPr>
          <p:nvPr/>
        </p:nvPicPr>
        <p:blipFill>
          <a:blip r:embed="rId2"/>
          <a:stretch>
            <a:fillRect/>
          </a:stretch>
        </p:blipFill>
        <p:spPr>
          <a:xfrm>
            <a:off x="714348" y="1785926"/>
            <a:ext cx="4071966" cy="4071966"/>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μαράκες </a:t>
            </a:r>
          </a:p>
        </p:txBody>
      </p:sp>
      <p:sp>
        <p:nvSpPr>
          <p:cNvPr id="3" name="2 - Θέση περιεχομένου"/>
          <p:cNvSpPr>
            <a:spLocks noGrp="1"/>
          </p:cNvSpPr>
          <p:nvPr>
            <p:ph idx="1"/>
          </p:nvPr>
        </p:nvSpPr>
        <p:spPr>
          <a:xfrm>
            <a:off x="4071934" y="1428736"/>
            <a:ext cx="5072066" cy="5429264"/>
          </a:xfrm>
        </p:spPr>
        <p:txBody>
          <a:bodyPr>
            <a:normAutofit fontScale="85000" lnSpcReduction="20000"/>
          </a:bodyPr>
          <a:lstStyle/>
          <a:p>
            <a:r>
              <a:rPr lang="el-GR" dirty="0"/>
              <a:t>Οι μαράκες είναι ένα ζευγάρι κρόταλα σε σχήμα σφαιρικό, με ένα χερούλι που προεξέχει. Γεμίζονται από μικρά, σκληρά αντικείμενα, που καθώς σείονται ηχούν. Οι Ινδιάνοι της Νότιας Αμερικής, από τους οποίους προέρχονται, χρησιμοποιούσαν για ηχείο τα ξεραμένα κελύφη καρπών, ενώ για </a:t>
            </a:r>
            <a:r>
              <a:rPr lang="el-GR" dirty="0" err="1"/>
              <a:t>ηχογόνα</a:t>
            </a:r>
            <a:r>
              <a:rPr lang="el-GR" dirty="0"/>
              <a:t> σώματα χρησιμοποιούσαν σπόρους, χαλίκια, κοχυλάκια, χάντρες κ.ά. που είχαν γι’ αυτούς μαγική σημασία.</a:t>
            </a:r>
          </a:p>
        </p:txBody>
      </p:sp>
      <p:pic>
        <p:nvPicPr>
          <p:cNvPr id="4" name="3 - Εικόνα" descr="Α Μ Ξ 2.jpg"/>
          <p:cNvPicPr>
            <a:picLocks noChangeAspect="1"/>
          </p:cNvPicPr>
          <p:nvPr/>
        </p:nvPicPr>
        <p:blipFill>
          <a:blip r:embed="rId2"/>
          <a:stretch>
            <a:fillRect/>
          </a:stretch>
        </p:blipFill>
        <p:spPr>
          <a:xfrm>
            <a:off x="0" y="1500174"/>
            <a:ext cx="4500594" cy="4712666"/>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καστανιέτες </a:t>
            </a:r>
          </a:p>
        </p:txBody>
      </p:sp>
      <p:sp>
        <p:nvSpPr>
          <p:cNvPr id="3" name="2 - Θέση περιεχομένου"/>
          <p:cNvSpPr>
            <a:spLocks noGrp="1"/>
          </p:cNvSpPr>
          <p:nvPr>
            <p:ph idx="1"/>
          </p:nvPr>
        </p:nvSpPr>
        <p:spPr>
          <a:xfrm>
            <a:off x="5286380" y="1357298"/>
            <a:ext cx="3643338" cy="5286412"/>
          </a:xfrm>
        </p:spPr>
        <p:txBody>
          <a:bodyPr>
            <a:normAutofit fontScale="62500" lnSpcReduction="20000"/>
          </a:bodyPr>
          <a:lstStyle/>
          <a:p>
            <a:r>
              <a:rPr lang="el-GR" dirty="0"/>
              <a:t>Οι καστανιέτες ή </a:t>
            </a:r>
            <a:r>
              <a:rPr lang="el-GR" dirty="0" err="1"/>
              <a:t>καστανιέττες</a:t>
            </a:r>
            <a:r>
              <a:rPr lang="el-GR" dirty="0"/>
              <a:t> είναι κρουστό μουσικό όργανο, το οποίο κατατάσσεται στα </a:t>
            </a:r>
            <a:r>
              <a:rPr lang="el-GR" dirty="0" err="1"/>
              <a:t>ιδιόφωνα</a:t>
            </a:r>
            <a:r>
              <a:rPr lang="el-GR" dirty="0"/>
              <a:t>, με χαρακτηριστικό ήχο κροτάλων. Αποτελείται από δύο ξύλινα, όμοια μεταξύ τους στρογγυλά και κοίλα τμήματα, σαν τα </a:t>
            </a:r>
            <a:r>
              <a:rPr lang="el-GR" dirty="0" err="1"/>
              <a:t>επικαλύματα</a:t>
            </a:r>
            <a:r>
              <a:rPr lang="el-GR" dirty="0"/>
              <a:t> των </a:t>
            </a:r>
            <a:r>
              <a:rPr lang="el-GR" dirty="0" err="1"/>
              <a:t>καστάνων</a:t>
            </a:r>
            <a:r>
              <a:rPr lang="el-GR" dirty="0"/>
              <a:t>, που ενώνονται με κορδόνι ή ταινία και περνιούνται στα δάκτυλα του οργανοπαίκτη, έτσι ώστε να παραμένουν ανοικτά και με τη πίεση του αντίχειρα και του μέσου δακτύλου να κτυπούν μεταξύ τους και να παράγουν τον ιδιάζοντα ήχο.</a:t>
            </a:r>
          </a:p>
        </p:txBody>
      </p:sp>
      <p:pic>
        <p:nvPicPr>
          <p:cNvPr id="4" name="3 - Εικόνα" descr="kastanietes.jpg"/>
          <p:cNvPicPr>
            <a:picLocks noChangeAspect="1"/>
          </p:cNvPicPr>
          <p:nvPr/>
        </p:nvPicPr>
        <p:blipFill>
          <a:blip r:embed="rId2"/>
          <a:stretch>
            <a:fillRect/>
          </a:stretch>
        </p:blipFill>
        <p:spPr>
          <a:xfrm>
            <a:off x="357158" y="1643050"/>
            <a:ext cx="4619644" cy="4619644"/>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έγχορδα </a:t>
            </a:r>
          </a:p>
        </p:txBody>
      </p:sp>
      <p:sp>
        <p:nvSpPr>
          <p:cNvPr id="3" name="2 - Θέση περιεχομένου"/>
          <p:cNvSpPr>
            <a:spLocks noGrp="1"/>
          </p:cNvSpPr>
          <p:nvPr>
            <p:ph idx="1"/>
          </p:nvPr>
        </p:nvSpPr>
        <p:spPr/>
        <p:txBody>
          <a:bodyPr/>
          <a:lstStyle/>
          <a:p>
            <a:pPr algn="ctr"/>
            <a:r>
              <a:rPr lang="el-GR" dirty="0"/>
              <a:t>Έγχορδα ονομάζονται τα μουσικά όργανα τα οποία διαθέτουν χορδές για την παραγωγή του ήχου.</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κανονάκι </a:t>
            </a:r>
          </a:p>
        </p:txBody>
      </p:sp>
      <p:sp>
        <p:nvSpPr>
          <p:cNvPr id="3" name="2 - Θέση περιεχομένου"/>
          <p:cNvSpPr>
            <a:spLocks noGrp="1"/>
          </p:cNvSpPr>
          <p:nvPr>
            <p:ph idx="1"/>
          </p:nvPr>
        </p:nvSpPr>
        <p:spPr>
          <a:xfrm>
            <a:off x="500034" y="1142984"/>
            <a:ext cx="8858280" cy="2928958"/>
          </a:xfrm>
        </p:spPr>
        <p:txBody>
          <a:bodyPr>
            <a:normAutofit/>
          </a:bodyPr>
          <a:lstStyle/>
          <a:p>
            <a:r>
              <a:rPr lang="el-GR" dirty="0"/>
              <a:t>Το κανονάκι είναι παραδοσιακό όργανο της Μέσης Ανατολής, γνωστό στην Ελλάδα από την αρχαιότητα ως τρίγωνο ή </a:t>
            </a:r>
            <a:r>
              <a:rPr lang="el-GR" dirty="0" err="1"/>
              <a:t>επιγόνειο</a:t>
            </a:r>
            <a:r>
              <a:rPr lang="el-GR" dirty="0"/>
              <a:t> και τους βυζαντινούς ως ψαλτήρι που επιβιώνει στη μικρασιάτικη παραδοσιακή μουσική.</a:t>
            </a:r>
          </a:p>
        </p:txBody>
      </p:sp>
      <p:pic>
        <p:nvPicPr>
          <p:cNvPr id="5" name="4 - Εικόνα" descr="κ.jpg"/>
          <p:cNvPicPr>
            <a:picLocks noChangeAspect="1"/>
          </p:cNvPicPr>
          <p:nvPr/>
        </p:nvPicPr>
        <p:blipFill>
          <a:blip r:embed="rId2"/>
          <a:stretch>
            <a:fillRect/>
          </a:stretch>
        </p:blipFill>
        <p:spPr>
          <a:xfrm>
            <a:off x="785786" y="3643314"/>
            <a:ext cx="6905673" cy="2959574"/>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βιολί </a:t>
            </a:r>
          </a:p>
        </p:txBody>
      </p:sp>
      <p:sp>
        <p:nvSpPr>
          <p:cNvPr id="3" name="2 - Θέση περιεχομένου"/>
          <p:cNvSpPr>
            <a:spLocks noGrp="1"/>
          </p:cNvSpPr>
          <p:nvPr>
            <p:ph idx="1"/>
          </p:nvPr>
        </p:nvSpPr>
        <p:spPr/>
        <p:txBody>
          <a:bodyPr/>
          <a:lstStyle/>
          <a:p>
            <a:r>
              <a:rPr lang="el-GR" dirty="0"/>
              <a:t>Το </a:t>
            </a:r>
            <a:r>
              <a:rPr lang="el-GR" b="1" dirty="0"/>
              <a:t>βιολί</a:t>
            </a:r>
            <a:r>
              <a:rPr lang="el-GR" dirty="0"/>
              <a:t> είναι έγχορδο μουσικό όργανο που παίζεται με δοξάρι. Έχει 4 χορδές διαφορετικού τονικού ύψους (σολ, ρε, λα, μι)</a:t>
            </a:r>
          </a:p>
        </p:txBody>
      </p:sp>
      <p:pic>
        <p:nvPicPr>
          <p:cNvPr id="4" name="3 - Εικόνα" descr="κ.jpg"/>
          <p:cNvPicPr>
            <a:picLocks noChangeAspect="1"/>
          </p:cNvPicPr>
          <p:nvPr/>
        </p:nvPicPr>
        <p:blipFill>
          <a:blip r:embed="rId2"/>
          <a:stretch>
            <a:fillRect/>
          </a:stretch>
        </p:blipFill>
        <p:spPr>
          <a:xfrm>
            <a:off x="357158" y="3143248"/>
            <a:ext cx="4437299" cy="3281221"/>
          </a:xfrm>
          <a:prstGeom prst="rect">
            <a:avLst/>
          </a:prstGeom>
        </p:spPr>
      </p:pic>
      <p:pic>
        <p:nvPicPr>
          <p:cNvPr id="5" name="4 - Εικόνα" descr="Α Μ Ξ 2.jpg"/>
          <p:cNvPicPr>
            <a:picLocks noChangeAspect="1"/>
          </p:cNvPicPr>
          <p:nvPr/>
        </p:nvPicPr>
        <p:blipFill>
          <a:blip r:embed="rId3"/>
          <a:stretch>
            <a:fillRect/>
          </a:stretch>
        </p:blipFill>
        <p:spPr>
          <a:xfrm>
            <a:off x="4989606" y="3214686"/>
            <a:ext cx="4154394" cy="3000396"/>
          </a:xfrm>
          <a:prstGeom prst="rect">
            <a:avLst/>
          </a:prstGeom>
        </p:spPr>
      </p:pic>
    </p:spTree>
  </p:cSld>
  <p:clrMapOvr>
    <a:masterClrMapping/>
  </p:clrMapOvr>
  <p:transition spd="slow">
    <p:wipe/>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642</Words>
  <Application>Microsoft Office PowerPoint</Application>
  <PresentationFormat>Προβολή στην οθόνη (4:3)</PresentationFormat>
  <Paragraphs>32</Paragraphs>
  <Slides>19</Slides>
  <Notes>0</Notes>
  <HiddenSlides>0</HiddenSlides>
  <MMClips>3</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19</vt:i4>
      </vt:variant>
    </vt:vector>
  </HeadingPairs>
  <TitlesOfParts>
    <vt:vector size="22" baseType="lpstr">
      <vt:lpstr>Arial</vt:lpstr>
      <vt:lpstr>Calibri</vt:lpstr>
      <vt:lpstr>Θέμα του Office</vt:lpstr>
      <vt:lpstr>Μουσικά όργανα </vt:lpstr>
      <vt:lpstr>Τα κρουστά </vt:lpstr>
      <vt:lpstr> Το τύμπανο </vt:lpstr>
      <vt:lpstr>Το ντέφι </vt:lpstr>
      <vt:lpstr>Οι μαράκες </vt:lpstr>
      <vt:lpstr>Οι καστανιέτες </vt:lpstr>
      <vt:lpstr>Τα έγχορδα </vt:lpstr>
      <vt:lpstr>Το κανονάκι </vt:lpstr>
      <vt:lpstr>Το βιολί </vt:lpstr>
      <vt:lpstr>Παρουσίαση του PowerPoint</vt:lpstr>
      <vt:lpstr>Η μπαλαλάικα </vt:lpstr>
      <vt:lpstr>Παρουσίαση του PowerPoint</vt:lpstr>
      <vt:lpstr>Το γκούσλι</vt:lpstr>
      <vt:lpstr>Τα πνευστά </vt:lpstr>
      <vt:lpstr>Παρουσίαση του PowerPoint</vt:lpstr>
      <vt:lpstr>Παρουσίαση του PowerPoint</vt:lpstr>
      <vt:lpstr>Η γκάϊντα</vt:lpstr>
      <vt:lpstr>Το σαξόφωνο</vt:lpstr>
      <vt:lpstr>Ο αυλός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Μουσικά όργανα</dc:title>
  <dc:creator>Vassilis</dc:creator>
  <cp:lastModifiedBy>MK</cp:lastModifiedBy>
  <cp:revision>33</cp:revision>
  <dcterms:created xsi:type="dcterms:W3CDTF">2023-02-27T17:31:29Z</dcterms:created>
  <dcterms:modified xsi:type="dcterms:W3CDTF">2023-06-06T21:16:01Z</dcterms:modified>
</cp:coreProperties>
</file>