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6" r:id="rId2"/>
    <p:sldMasterId id="2147483693" r:id="rId3"/>
  </p:sldMasterIdLst>
  <p:notesMasterIdLst>
    <p:notesMasterId r:id="rId38"/>
  </p:notesMasterIdLst>
  <p:handoutMasterIdLst>
    <p:handoutMasterId r:id="rId39"/>
  </p:handoutMasterIdLst>
  <p:sldIdLst>
    <p:sldId id="338" r:id="rId4"/>
    <p:sldId id="458" r:id="rId5"/>
    <p:sldId id="459" r:id="rId6"/>
    <p:sldId id="460" r:id="rId7"/>
    <p:sldId id="461" r:id="rId8"/>
    <p:sldId id="462" r:id="rId9"/>
    <p:sldId id="440" r:id="rId10"/>
    <p:sldId id="441" r:id="rId11"/>
    <p:sldId id="297" r:id="rId12"/>
    <p:sldId id="296" r:id="rId13"/>
    <p:sldId id="433" r:id="rId14"/>
    <p:sldId id="434" r:id="rId15"/>
    <p:sldId id="432" r:id="rId16"/>
    <p:sldId id="316" r:id="rId17"/>
    <p:sldId id="317" r:id="rId18"/>
    <p:sldId id="443" r:id="rId19"/>
    <p:sldId id="444" r:id="rId20"/>
    <p:sldId id="445" r:id="rId21"/>
    <p:sldId id="446" r:id="rId22"/>
    <p:sldId id="447" r:id="rId23"/>
    <p:sldId id="448" r:id="rId24"/>
    <p:sldId id="449" r:id="rId25"/>
    <p:sldId id="450" r:id="rId26"/>
    <p:sldId id="451" r:id="rId27"/>
    <p:sldId id="457" r:id="rId28"/>
    <p:sldId id="452" r:id="rId29"/>
    <p:sldId id="442" r:id="rId30"/>
    <p:sldId id="436" r:id="rId31"/>
    <p:sldId id="257" r:id="rId32"/>
    <p:sldId id="454" r:id="rId33"/>
    <p:sldId id="453" r:id="rId34"/>
    <p:sldId id="455" r:id="rId35"/>
    <p:sldId id="456" r:id="rId36"/>
    <p:sldId id="431"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2" autoAdjust="0"/>
  </p:normalViewPr>
  <p:slideViewPr>
    <p:cSldViewPr>
      <p:cViewPr varScale="1">
        <p:scale>
          <a:sx n="82" d="100"/>
          <a:sy n="82" d="100"/>
        </p:scale>
        <p:origin x="152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2" d="100"/>
          <a:sy n="62" d="100"/>
        </p:scale>
        <p:origin x="3226"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433A1-57AD-45FB-B85A-B419AEEE90DD}" type="doc">
      <dgm:prSet loTypeId="urn:microsoft.com/office/officeart/2005/8/layout/cycle8" loCatId="cycle" qsTypeId="urn:microsoft.com/office/officeart/2005/8/quickstyle/simple1" qsCatId="simple" csTypeId="urn:microsoft.com/office/officeart/2005/8/colors/colorful4" csCatId="colorful" phldr="1"/>
      <dgm:spPr/>
      <dgm:t>
        <a:bodyPr/>
        <a:lstStyle/>
        <a:p>
          <a:endParaRPr lang="el-GR"/>
        </a:p>
      </dgm:t>
    </dgm:pt>
    <dgm:pt modelId="{47CC727E-502E-4A60-8E31-D5A03D036A67}">
      <dgm:prSet/>
      <dgm:spPr/>
      <dgm:t>
        <a:bodyPr/>
        <a:lstStyle/>
        <a:p>
          <a:r>
            <a:rPr lang="el-GR"/>
            <a:t>  α) Tην ανάγνωση και την ακρόαση</a:t>
          </a:r>
          <a:endParaRPr lang="el-GR" dirty="0"/>
        </a:p>
      </dgm:t>
    </dgm:pt>
    <dgm:pt modelId="{CEE251CD-6B6F-4EFB-BFB5-633884A63737}" type="parTrans" cxnId="{D17BE966-716D-4416-8EA7-B9E1F6761E89}">
      <dgm:prSet/>
      <dgm:spPr/>
      <dgm:t>
        <a:bodyPr/>
        <a:lstStyle/>
        <a:p>
          <a:endParaRPr lang="el-GR"/>
        </a:p>
      </dgm:t>
    </dgm:pt>
    <dgm:pt modelId="{D4643CCF-910C-44C1-A282-D426ED3FB58E}" type="sibTrans" cxnId="{D17BE966-716D-4416-8EA7-B9E1F6761E89}">
      <dgm:prSet/>
      <dgm:spPr/>
      <dgm:t>
        <a:bodyPr/>
        <a:lstStyle/>
        <a:p>
          <a:endParaRPr lang="el-GR"/>
        </a:p>
      </dgm:t>
    </dgm:pt>
    <dgm:pt modelId="{7B1FE2FE-2711-4A99-9563-E5EB899AA9A3}">
      <dgm:prSet/>
      <dgm:spPr/>
      <dgm:t>
        <a:bodyPr/>
        <a:lstStyle/>
        <a:p>
          <a:r>
            <a:rPr lang="el-GR" dirty="0"/>
            <a:t> β) Τη φιλαναγνωσία  </a:t>
          </a:r>
        </a:p>
      </dgm:t>
    </dgm:pt>
    <dgm:pt modelId="{977FB8E4-44A2-4427-BF0B-D86F21D70C72}" type="parTrans" cxnId="{2F794809-BE8A-426C-BE63-C71BD11EFB6E}">
      <dgm:prSet/>
      <dgm:spPr/>
      <dgm:t>
        <a:bodyPr/>
        <a:lstStyle/>
        <a:p>
          <a:endParaRPr lang="el-GR"/>
        </a:p>
      </dgm:t>
    </dgm:pt>
    <dgm:pt modelId="{F05AC9B2-92AA-45AD-B863-5D754201E76D}" type="sibTrans" cxnId="{2F794809-BE8A-426C-BE63-C71BD11EFB6E}">
      <dgm:prSet/>
      <dgm:spPr/>
      <dgm:t>
        <a:bodyPr/>
        <a:lstStyle/>
        <a:p>
          <a:endParaRPr lang="el-GR"/>
        </a:p>
      </dgm:t>
    </dgm:pt>
    <dgm:pt modelId="{5FD7A565-1FBB-4280-A526-62813BDD0E4D}">
      <dgm:prSet/>
      <dgm:spPr/>
      <dgm:t>
        <a:bodyPr/>
        <a:lstStyle/>
        <a:p>
          <a:r>
            <a:rPr lang="el-GR" dirty="0"/>
            <a:t>γ) Την παιδαγωγική του Θεάτρου-Θεατρικές τεχνικές</a:t>
          </a:r>
        </a:p>
      </dgm:t>
    </dgm:pt>
    <dgm:pt modelId="{DE3DD02B-7A3E-405B-99F1-672794A7B4CD}" type="parTrans" cxnId="{4CF3323E-6ECF-4D34-869A-25D6E305A6E9}">
      <dgm:prSet/>
      <dgm:spPr/>
      <dgm:t>
        <a:bodyPr/>
        <a:lstStyle/>
        <a:p>
          <a:endParaRPr lang="el-GR"/>
        </a:p>
      </dgm:t>
    </dgm:pt>
    <dgm:pt modelId="{831AC910-A167-4A62-8A56-02D5777B3FFB}" type="sibTrans" cxnId="{4CF3323E-6ECF-4D34-869A-25D6E305A6E9}">
      <dgm:prSet/>
      <dgm:spPr/>
      <dgm:t>
        <a:bodyPr/>
        <a:lstStyle/>
        <a:p>
          <a:endParaRPr lang="el-GR"/>
        </a:p>
      </dgm:t>
    </dgm:pt>
    <dgm:pt modelId="{BBC81B05-1DAE-457A-9B2A-1E41552CB362}">
      <dgm:prSet/>
      <dgm:spPr/>
      <dgm:t>
        <a:bodyPr/>
        <a:lstStyle/>
        <a:p>
          <a:r>
            <a:rPr lang="el-GR" dirty="0"/>
            <a:t> δ) Τη δημιουργική γραφή</a:t>
          </a:r>
        </a:p>
      </dgm:t>
    </dgm:pt>
    <dgm:pt modelId="{1ACEFE3D-D8C8-4CC1-9707-A00B5E6B50FF}" type="parTrans" cxnId="{A2CDAAB7-647E-45A3-8700-BBAB219A99D0}">
      <dgm:prSet/>
      <dgm:spPr/>
      <dgm:t>
        <a:bodyPr/>
        <a:lstStyle/>
        <a:p>
          <a:endParaRPr lang="el-GR"/>
        </a:p>
      </dgm:t>
    </dgm:pt>
    <dgm:pt modelId="{E7BC6CBC-6502-425E-A3A4-B932EB6FAE6F}" type="sibTrans" cxnId="{A2CDAAB7-647E-45A3-8700-BBAB219A99D0}">
      <dgm:prSet/>
      <dgm:spPr/>
      <dgm:t>
        <a:bodyPr/>
        <a:lstStyle/>
        <a:p>
          <a:endParaRPr lang="el-GR"/>
        </a:p>
      </dgm:t>
    </dgm:pt>
    <dgm:pt modelId="{E84C1319-0EF6-476C-A9C1-0C2F36E16E9A}" type="pres">
      <dgm:prSet presAssocID="{536433A1-57AD-45FB-B85A-B419AEEE90DD}" presName="compositeShape" presStyleCnt="0">
        <dgm:presLayoutVars>
          <dgm:chMax val="7"/>
          <dgm:dir/>
          <dgm:resizeHandles val="exact"/>
        </dgm:presLayoutVars>
      </dgm:prSet>
      <dgm:spPr/>
    </dgm:pt>
    <dgm:pt modelId="{83F81CA5-2A47-4EF8-87BB-CE1C8CEF4E2B}" type="pres">
      <dgm:prSet presAssocID="{536433A1-57AD-45FB-B85A-B419AEEE90DD}" presName="wedge1" presStyleLbl="node1" presStyleIdx="0" presStyleCnt="4"/>
      <dgm:spPr/>
    </dgm:pt>
    <dgm:pt modelId="{033B10C6-2C17-4214-AEE7-EC875576EAD7}" type="pres">
      <dgm:prSet presAssocID="{536433A1-57AD-45FB-B85A-B419AEEE90DD}" presName="dummy1a" presStyleCnt="0"/>
      <dgm:spPr/>
    </dgm:pt>
    <dgm:pt modelId="{3F829BE9-E6F7-4E44-A8DF-28BBD63477FE}" type="pres">
      <dgm:prSet presAssocID="{536433A1-57AD-45FB-B85A-B419AEEE90DD}" presName="dummy1b" presStyleCnt="0"/>
      <dgm:spPr/>
    </dgm:pt>
    <dgm:pt modelId="{1315538B-50DB-462B-AC36-950D830694ED}" type="pres">
      <dgm:prSet presAssocID="{536433A1-57AD-45FB-B85A-B419AEEE90DD}" presName="wedge1Tx" presStyleLbl="node1" presStyleIdx="0" presStyleCnt="4">
        <dgm:presLayoutVars>
          <dgm:chMax val="0"/>
          <dgm:chPref val="0"/>
          <dgm:bulletEnabled val="1"/>
        </dgm:presLayoutVars>
      </dgm:prSet>
      <dgm:spPr/>
    </dgm:pt>
    <dgm:pt modelId="{5BBCD72B-C551-471E-8D60-EABA03CCCA55}" type="pres">
      <dgm:prSet presAssocID="{536433A1-57AD-45FB-B85A-B419AEEE90DD}" presName="wedge2" presStyleLbl="node1" presStyleIdx="1" presStyleCnt="4" custScaleX="110888" custScaleY="102857"/>
      <dgm:spPr/>
    </dgm:pt>
    <dgm:pt modelId="{8E96DEAB-D1A0-4D70-B259-2A7C4E843554}" type="pres">
      <dgm:prSet presAssocID="{536433A1-57AD-45FB-B85A-B419AEEE90DD}" presName="dummy2a" presStyleCnt="0"/>
      <dgm:spPr/>
    </dgm:pt>
    <dgm:pt modelId="{5E6AEFEC-20FD-40E8-809B-1B9DE9E79102}" type="pres">
      <dgm:prSet presAssocID="{536433A1-57AD-45FB-B85A-B419AEEE90DD}" presName="dummy2b" presStyleCnt="0"/>
      <dgm:spPr/>
    </dgm:pt>
    <dgm:pt modelId="{0767E952-FDC1-4941-AE23-BF10C909EC52}" type="pres">
      <dgm:prSet presAssocID="{536433A1-57AD-45FB-B85A-B419AEEE90DD}" presName="wedge2Tx" presStyleLbl="node1" presStyleIdx="1" presStyleCnt="4">
        <dgm:presLayoutVars>
          <dgm:chMax val="0"/>
          <dgm:chPref val="0"/>
          <dgm:bulletEnabled val="1"/>
        </dgm:presLayoutVars>
      </dgm:prSet>
      <dgm:spPr/>
    </dgm:pt>
    <dgm:pt modelId="{C86BC578-7A07-4FE0-9B27-AC88E977BDDB}" type="pres">
      <dgm:prSet presAssocID="{536433A1-57AD-45FB-B85A-B419AEEE90DD}" presName="wedge3" presStyleLbl="node1" presStyleIdx="2" presStyleCnt="4"/>
      <dgm:spPr/>
    </dgm:pt>
    <dgm:pt modelId="{5255BC28-F34A-4413-B4F0-64E284BB5C8C}" type="pres">
      <dgm:prSet presAssocID="{536433A1-57AD-45FB-B85A-B419AEEE90DD}" presName="dummy3a" presStyleCnt="0"/>
      <dgm:spPr/>
    </dgm:pt>
    <dgm:pt modelId="{70BE8358-F68C-4B7A-8833-8650FD1B99A7}" type="pres">
      <dgm:prSet presAssocID="{536433A1-57AD-45FB-B85A-B419AEEE90DD}" presName="dummy3b" presStyleCnt="0"/>
      <dgm:spPr/>
    </dgm:pt>
    <dgm:pt modelId="{6A7618C8-5F32-480B-8B12-4C6206A445C3}" type="pres">
      <dgm:prSet presAssocID="{536433A1-57AD-45FB-B85A-B419AEEE90DD}" presName="wedge3Tx" presStyleLbl="node1" presStyleIdx="2" presStyleCnt="4">
        <dgm:presLayoutVars>
          <dgm:chMax val="0"/>
          <dgm:chPref val="0"/>
          <dgm:bulletEnabled val="1"/>
        </dgm:presLayoutVars>
      </dgm:prSet>
      <dgm:spPr/>
    </dgm:pt>
    <dgm:pt modelId="{4D731D0F-3BAB-4840-9904-DC597A4E7795}" type="pres">
      <dgm:prSet presAssocID="{536433A1-57AD-45FB-B85A-B419AEEE90DD}" presName="wedge4" presStyleLbl="node1" presStyleIdx="3" presStyleCnt="4" custLinFactNeighborX="340" custLinFactNeighborY="1477"/>
      <dgm:spPr/>
    </dgm:pt>
    <dgm:pt modelId="{3D7AB049-911C-47AF-BB23-C2B812437F79}" type="pres">
      <dgm:prSet presAssocID="{536433A1-57AD-45FB-B85A-B419AEEE90DD}" presName="dummy4a" presStyleCnt="0"/>
      <dgm:spPr/>
    </dgm:pt>
    <dgm:pt modelId="{5AE3E9CF-3128-4677-AA70-F0F22593F9A8}" type="pres">
      <dgm:prSet presAssocID="{536433A1-57AD-45FB-B85A-B419AEEE90DD}" presName="dummy4b" presStyleCnt="0"/>
      <dgm:spPr/>
    </dgm:pt>
    <dgm:pt modelId="{D606854D-F8BD-4349-9300-F1A747E8BE46}" type="pres">
      <dgm:prSet presAssocID="{536433A1-57AD-45FB-B85A-B419AEEE90DD}" presName="wedge4Tx" presStyleLbl="node1" presStyleIdx="3" presStyleCnt="4">
        <dgm:presLayoutVars>
          <dgm:chMax val="0"/>
          <dgm:chPref val="0"/>
          <dgm:bulletEnabled val="1"/>
        </dgm:presLayoutVars>
      </dgm:prSet>
      <dgm:spPr/>
    </dgm:pt>
    <dgm:pt modelId="{1F8F4E89-5A59-49C8-8D16-AFA32E961CB2}" type="pres">
      <dgm:prSet presAssocID="{D4643CCF-910C-44C1-A282-D426ED3FB58E}" presName="arrowWedge1" presStyleLbl="fgSibTrans2D1" presStyleIdx="0" presStyleCnt="4"/>
      <dgm:spPr/>
    </dgm:pt>
    <dgm:pt modelId="{47937124-32E3-4C0B-A676-2C7DD646AA70}" type="pres">
      <dgm:prSet presAssocID="{F05AC9B2-92AA-45AD-B863-5D754201E76D}" presName="arrowWedge2" presStyleLbl="fgSibTrans2D1" presStyleIdx="1" presStyleCnt="4"/>
      <dgm:spPr/>
    </dgm:pt>
    <dgm:pt modelId="{21995141-8D76-45F3-BE81-767631A34D13}" type="pres">
      <dgm:prSet presAssocID="{831AC910-A167-4A62-8A56-02D5777B3FFB}" presName="arrowWedge3" presStyleLbl="fgSibTrans2D1" presStyleIdx="2" presStyleCnt="4"/>
      <dgm:spPr/>
    </dgm:pt>
    <dgm:pt modelId="{D2145925-BF86-4F72-92E7-092AA8D2A6C1}" type="pres">
      <dgm:prSet presAssocID="{E7BC6CBC-6502-425E-A3A4-B932EB6FAE6F}" presName="arrowWedge4" presStyleLbl="fgSibTrans2D1" presStyleIdx="3" presStyleCnt="4"/>
      <dgm:spPr/>
    </dgm:pt>
  </dgm:ptLst>
  <dgm:cxnLst>
    <dgm:cxn modelId="{2F794809-BE8A-426C-BE63-C71BD11EFB6E}" srcId="{536433A1-57AD-45FB-B85A-B419AEEE90DD}" destId="{7B1FE2FE-2711-4A99-9563-E5EB899AA9A3}" srcOrd="1" destOrd="0" parTransId="{977FB8E4-44A2-4427-BF0B-D86F21D70C72}" sibTransId="{F05AC9B2-92AA-45AD-B863-5D754201E76D}"/>
    <dgm:cxn modelId="{AA76D323-C19C-487F-9C8E-A6891DB6E055}" type="presOf" srcId="{5FD7A565-1FBB-4280-A526-62813BDD0E4D}" destId="{C86BC578-7A07-4FE0-9B27-AC88E977BDDB}" srcOrd="0" destOrd="0" presId="urn:microsoft.com/office/officeart/2005/8/layout/cycle8"/>
    <dgm:cxn modelId="{346CC136-1351-4604-85B2-A3B8524A6CA2}" type="presOf" srcId="{47CC727E-502E-4A60-8E31-D5A03D036A67}" destId="{1315538B-50DB-462B-AC36-950D830694ED}" srcOrd="1" destOrd="0" presId="urn:microsoft.com/office/officeart/2005/8/layout/cycle8"/>
    <dgm:cxn modelId="{4CF3323E-6ECF-4D34-869A-25D6E305A6E9}" srcId="{536433A1-57AD-45FB-B85A-B419AEEE90DD}" destId="{5FD7A565-1FBB-4280-A526-62813BDD0E4D}" srcOrd="2" destOrd="0" parTransId="{DE3DD02B-7A3E-405B-99F1-672794A7B4CD}" sibTransId="{831AC910-A167-4A62-8A56-02D5777B3FFB}"/>
    <dgm:cxn modelId="{49BEB63F-8669-4477-8B46-A580DFE5621E}" type="presOf" srcId="{47CC727E-502E-4A60-8E31-D5A03D036A67}" destId="{83F81CA5-2A47-4EF8-87BB-CE1C8CEF4E2B}" srcOrd="0" destOrd="0" presId="urn:microsoft.com/office/officeart/2005/8/layout/cycle8"/>
    <dgm:cxn modelId="{B12FDF64-376C-46C7-9526-B02F95196631}" type="presOf" srcId="{5FD7A565-1FBB-4280-A526-62813BDD0E4D}" destId="{6A7618C8-5F32-480B-8B12-4C6206A445C3}" srcOrd="1" destOrd="0" presId="urn:microsoft.com/office/officeart/2005/8/layout/cycle8"/>
    <dgm:cxn modelId="{D17BE966-716D-4416-8EA7-B9E1F6761E89}" srcId="{536433A1-57AD-45FB-B85A-B419AEEE90DD}" destId="{47CC727E-502E-4A60-8E31-D5A03D036A67}" srcOrd="0" destOrd="0" parTransId="{CEE251CD-6B6F-4EFB-BFB5-633884A63737}" sibTransId="{D4643CCF-910C-44C1-A282-D426ED3FB58E}"/>
    <dgm:cxn modelId="{1D75CF58-55DE-43FB-BE0C-92FD92B39E1D}" type="presOf" srcId="{536433A1-57AD-45FB-B85A-B419AEEE90DD}" destId="{E84C1319-0EF6-476C-A9C1-0C2F36E16E9A}" srcOrd="0" destOrd="0" presId="urn:microsoft.com/office/officeart/2005/8/layout/cycle8"/>
    <dgm:cxn modelId="{83FE447E-9165-4884-BDD1-34D3719A6C93}" type="presOf" srcId="{7B1FE2FE-2711-4A99-9563-E5EB899AA9A3}" destId="{0767E952-FDC1-4941-AE23-BF10C909EC52}" srcOrd="1" destOrd="0" presId="urn:microsoft.com/office/officeart/2005/8/layout/cycle8"/>
    <dgm:cxn modelId="{06D1C0A3-15F2-4099-8F51-D98DCF739752}" type="presOf" srcId="{BBC81B05-1DAE-457A-9B2A-1E41552CB362}" destId="{4D731D0F-3BAB-4840-9904-DC597A4E7795}" srcOrd="0" destOrd="0" presId="urn:microsoft.com/office/officeart/2005/8/layout/cycle8"/>
    <dgm:cxn modelId="{A2CDAAB7-647E-45A3-8700-BBAB219A99D0}" srcId="{536433A1-57AD-45FB-B85A-B419AEEE90DD}" destId="{BBC81B05-1DAE-457A-9B2A-1E41552CB362}" srcOrd="3" destOrd="0" parTransId="{1ACEFE3D-D8C8-4CC1-9707-A00B5E6B50FF}" sibTransId="{E7BC6CBC-6502-425E-A3A4-B932EB6FAE6F}"/>
    <dgm:cxn modelId="{C2EAEFE8-F87C-4572-839F-3EDC7DB98230}" type="presOf" srcId="{7B1FE2FE-2711-4A99-9563-E5EB899AA9A3}" destId="{5BBCD72B-C551-471E-8D60-EABA03CCCA55}" srcOrd="0" destOrd="0" presId="urn:microsoft.com/office/officeart/2005/8/layout/cycle8"/>
    <dgm:cxn modelId="{47013FF6-B34F-4D36-85B3-6125EB9A9C0B}" type="presOf" srcId="{BBC81B05-1DAE-457A-9B2A-1E41552CB362}" destId="{D606854D-F8BD-4349-9300-F1A747E8BE46}" srcOrd="1" destOrd="0" presId="urn:microsoft.com/office/officeart/2005/8/layout/cycle8"/>
    <dgm:cxn modelId="{E2F2D945-0799-46CC-B85C-61EFFCAD1A62}" type="presParOf" srcId="{E84C1319-0EF6-476C-A9C1-0C2F36E16E9A}" destId="{83F81CA5-2A47-4EF8-87BB-CE1C8CEF4E2B}" srcOrd="0" destOrd="0" presId="urn:microsoft.com/office/officeart/2005/8/layout/cycle8"/>
    <dgm:cxn modelId="{72913BE8-8D8B-4468-9F7A-016958692A75}" type="presParOf" srcId="{E84C1319-0EF6-476C-A9C1-0C2F36E16E9A}" destId="{033B10C6-2C17-4214-AEE7-EC875576EAD7}" srcOrd="1" destOrd="0" presId="urn:microsoft.com/office/officeart/2005/8/layout/cycle8"/>
    <dgm:cxn modelId="{7B019D70-1B30-4285-A7F6-A508E9A2434A}" type="presParOf" srcId="{E84C1319-0EF6-476C-A9C1-0C2F36E16E9A}" destId="{3F829BE9-E6F7-4E44-A8DF-28BBD63477FE}" srcOrd="2" destOrd="0" presId="urn:microsoft.com/office/officeart/2005/8/layout/cycle8"/>
    <dgm:cxn modelId="{2ABC8ABE-DE92-4E81-B22A-1AFD4927EE6C}" type="presParOf" srcId="{E84C1319-0EF6-476C-A9C1-0C2F36E16E9A}" destId="{1315538B-50DB-462B-AC36-950D830694ED}" srcOrd="3" destOrd="0" presId="urn:microsoft.com/office/officeart/2005/8/layout/cycle8"/>
    <dgm:cxn modelId="{991C3A10-FE2F-4547-BF0A-290B93D77968}" type="presParOf" srcId="{E84C1319-0EF6-476C-A9C1-0C2F36E16E9A}" destId="{5BBCD72B-C551-471E-8D60-EABA03CCCA55}" srcOrd="4" destOrd="0" presId="urn:microsoft.com/office/officeart/2005/8/layout/cycle8"/>
    <dgm:cxn modelId="{1C08DAC8-ED12-4AC0-B8E6-6120B7161BA4}" type="presParOf" srcId="{E84C1319-0EF6-476C-A9C1-0C2F36E16E9A}" destId="{8E96DEAB-D1A0-4D70-B259-2A7C4E843554}" srcOrd="5" destOrd="0" presId="urn:microsoft.com/office/officeart/2005/8/layout/cycle8"/>
    <dgm:cxn modelId="{15390D1B-30E4-4CE9-A89A-EFB86DA97BC6}" type="presParOf" srcId="{E84C1319-0EF6-476C-A9C1-0C2F36E16E9A}" destId="{5E6AEFEC-20FD-40E8-809B-1B9DE9E79102}" srcOrd="6" destOrd="0" presId="urn:microsoft.com/office/officeart/2005/8/layout/cycle8"/>
    <dgm:cxn modelId="{3E590E45-7176-4F17-90A0-AB6AE348E0FE}" type="presParOf" srcId="{E84C1319-0EF6-476C-A9C1-0C2F36E16E9A}" destId="{0767E952-FDC1-4941-AE23-BF10C909EC52}" srcOrd="7" destOrd="0" presId="urn:microsoft.com/office/officeart/2005/8/layout/cycle8"/>
    <dgm:cxn modelId="{1B3D852A-1659-40FA-9D29-F798ACB5E586}" type="presParOf" srcId="{E84C1319-0EF6-476C-A9C1-0C2F36E16E9A}" destId="{C86BC578-7A07-4FE0-9B27-AC88E977BDDB}" srcOrd="8" destOrd="0" presId="urn:microsoft.com/office/officeart/2005/8/layout/cycle8"/>
    <dgm:cxn modelId="{8162DD83-A5B1-4BA0-B5E7-708DB09932BC}" type="presParOf" srcId="{E84C1319-0EF6-476C-A9C1-0C2F36E16E9A}" destId="{5255BC28-F34A-4413-B4F0-64E284BB5C8C}" srcOrd="9" destOrd="0" presId="urn:microsoft.com/office/officeart/2005/8/layout/cycle8"/>
    <dgm:cxn modelId="{643A09F5-623C-4D2F-8311-A27173F09BE4}" type="presParOf" srcId="{E84C1319-0EF6-476C-A9C1-0C2F36E16E9A}" destId="{70BE8358-F68C-4B7A-8833-8650FD1B99A7}" srcOrd="10" destOrd="0" presId="urn:microsoft.com/office/officeart/2005/8/layout/cycle8"/>
    <dgm:cxn modelId="{AB099F60-4445-40B6-A549-DB9FD959E1F4}" type="presParOf" srcId="{E84C1319-0EF6-476C-A9C1-0C2F36E16E9A}" destId="{6A7618C8-5F32-480B-8B12-4C6206A445C3}" srcOrd="11" destOrd="0" presId="urn:microsoft.com/office/officeart/2005/8/layout/cycle8"/>
    <dgm:cxn modelId="{DFBE4E2B-753B-46ED-8C48-19873480F2D6}" type="presParOf" srcId="{E84C1319-0EF6-476C-A9C1-0C2F36E16E9A}" destId="{4D731D0F-3BAB-4840-9904-DC597A4E7795}" srcOrd="12" destOrd="0" presId="urn:microsoft.com/office/officeart/2005/8/layout/cycle8"/>
    <dgm:cxn modelId="{5EE4C220-E3B2-4435-BE90-D4E418647D11}" type="presParOf" srcId="{E84C1319-0EF6-476C-A9C1-0C2F36E16E9A}" destId="{3D7AB049-911C-47AF-BB23-C2B812437F79}" srcOrd="13" destOrd="0" presId="urn:microsoft.com/office/officeart/2005/8/layout/cycle8"/>
    <dgm:cxn modelId="{402F684B-A2F1-4B99-BB5E-CA7394E340B4}" type="presParOf" srcId="{E84C1319-0EF6-476C-A9C1-0C2F36E16E9A}" destId="{5AE3E9CF-3128-4677-AA70-F0F22593F9A8}" srcOrd="14" destOrd="0" presId="urn:microsoft.com/office/officeart/2005/8/layout/cycle8"/>
    <dgm:cxn modelId="{173B8AA6-860C-4784-87F8-F64DDC92366E}" type="presParOf" srcId="{E84C1319-0EF6-476C-A9C1-0C2F36E16E9A}" destId="{D606854D-F8BD-4349-9300-F1A747E8BE46}" srcOrd="15" destOrd="0" presId="urn:microsoft.com/office/officeart/2005/8/layout/cycle8"/>
    <dgm:cxn modelId="{6E9D7449-647F-4489-A647-02F6A610268C}" type="presParOf" srcId="{E84C1319-0EF6-476C-A9C1-0C2F36E16E9A}" destId="{1F8F4E89-5A59-49C8-8D16-AFA32E961CB2}" srcOrd="16" destOrd="0" presId="urn:microsoft.com/office/officeart/2005/8/layout/cycle8"/>
    <dgm:cxn modelId="{B2574282-875A-4102-8A40-A8BBC311CBB7}" type="presParOf" srcId="{E84C1319-0EF6-476C-A9C1-0C2F36E16E9A}" destId="{47937124-32E3-4C0B-A676-2C7DD646AA70}" srcOrd="17" destOrd="0" presId="urn:microsoft.com/office/officeart/2005/8/layout/cycle8"/>
    <dgm:cxn modelId="{42864E00-2002-4554-BF53-44F2A48ADE41}" type="presParOf" srcId="{E84C1319-0EF6-476C-A9C1-0C2F36E16E9A}" destId="{21995141-8D76-45F3-BE81-767631A34D13}" srcOrd="18" destOrd="0" presId="urn:microsoft.com/office/officeart/2005/8/layout/cycle8"/>
    <dgm:cxn modelId="{D454F7E6-B07C-412A-AF56-E4BC1C7A74F1}" type="presParOf" srcId="{E84C1319-0EF6-476C-A9C1-0C2F36E16E9A}" destId="{D2145925-BF86-4F72-92E7-092AA8D2A6C1}"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81CA5-2A47-4EF8-87BB-CE1C8CEF4E2B}">
      <dsp:nvSpPr>
        <dsp:cNvPr id="0" name=""/>
        <dsp:cNvSpPr/>
      </dsp:nvSpPr>
      <dsp:spPr>
        <a:xfrm>
          <a:off x="2263931" y="293304"/>
          <a:ext cx="4113096" cy="4113096"/>
        </a:xfrm>
        <a:prstGeom prst="pie">
          <a:avLst>
            <a:gd name="adj1" fmla="val 162000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a:t>  α) Tην ανάγνωση και την ακρόαση</a:t>
          </a:r>
          <a:endParaRPr lang="el-GR" sz="1600" kern="1200" dirty="0"/>
        </a:p>
      </dsp:txBody>
      <dsp:txXfrm>
        <a:off x="4447300" y="1145792"/>
        <a:ext cx="1517928" cy="1126205"/>
      </dsp:txXfrm>
    </dsp:sp>
    <dsp:sp modelId="{5BBCD72B-C551-471E-8D60-EABA03CCCA55}">
      <dsp:nvSpPr>
        <dsp:cNvPr id="0" name=""/>
        <dsp:cNvSpPr/>
      </dsp:nvSpPr>
      <dsp:spPr>
        <a:xfrm>
          <a:off x="2040014" y="372631"/>
          <a:ext cx="4560930" cy="4230608"/>
        </a:xfrm>
        <a:prstGeom prst="pie">
          <a:avLst>
            <a:gd name="adj1" fmla="val 0"/>
            <a:gd name="adj2" fmla="val 5400000"/>
          </a:avLst>
        </a:prstGeom>
        <a:solidFill>
          <a:schemeClr val="accent4">
            <a:hueOff val="-1596305"/>
            <a:satOff val="14577"/>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dirty="0"/>
            <a:t> β) Τη φιλαναγνωσία  </a:t>
          </a:r>
        </a:p>
      </dsp:txBody>
      <dsp:txXfrm>
        <a:off x="4461108" y="2568014"/>
        <a:ext cx="1683200" cy="1158380"/>
      </dsp:txXfrm>
    </dsp:sp>
    <dsp:sp modelId="{C86BC578-7A07-4FE0-9B27-AC88E977BDDB}">
      <dsp:nvSpPr>
        <dsp:cNvPr id="0" name=""/>
        <dsp:cNvSpPr/>
      </dsp:nvSpPr>
      <dsp:spPr>
        <a:xfrm>
          <a:off x="2125848" y="431386"/>
          <a:ext cx="4113096" cy="4113096"/>
        </a:xfrm>
        <a:prstGeom prst="pie">
          <a:avLst>
            <a:gd name="adj1" fmla="val 5400000"/>
            <a:gd name="adj2" fmla="val 10800000"/>
          </a:avLst>
        </a:prstGeom>
        <a:solidFill>
          <a:schemeClr val="accent4">
            <a:hueOff val="-3192610"/>
            <a:satOff val="29155"/>
            <a:lumOff val="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dirty="0"/>
            <a:t>γ) Την παιδαγωγική του Θεάτρου-Θεατρικές τεχνικές</a:t>
          </a:r>
        </a:p>
      </dsp:txBody>
      <dsp:txXfrm>
        <a:off x="2537648" y="2565790"/>
        <a:ext cx="1517928" cy="1126205"/>
      </dsp:txXfrm>
    </dsp:sp>
    <dsp:sp modelId="{4D731D0F-3BAB-4840-9904-DC597A4E7795}">
      <dsp:nvSpPr>
        <dsp:cNvPr id="0" name=""/>
        <dsp:cNvSpPr/>
      </dsp:nvSpPr>
      <dsp:spPr>
        <a:xfrm>
          <a:off x="2139833" y="354054"/>
          <a:ext cx="4113096" cy="4113096"/>
        </a:xfrm>
        <a:prstGeom prst="pie">
          <a:avLst>
            <a:gd name="adj1" fmla="val 10800000"/>
            <a:gd name="adj2" fmla="val 16200000"/>
          </a:avLst>
        </a:prstGeom>
        <a:solidFill>
          <a:schemeClr val="accent4">
            <a:hueOff val="-4788916"/>
            <a:satOff val="43732"/>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dirty="0"/>
            <a:t> δ) Τη δημιουργική γραφή</a:t>
          </a:r>
        </a:p>
      </dsp:txBody>
      <dsp:txXfrm>
        <a:off x="2551632" y="1206543"/>
        <a:ext cx="1517928" cy="1126205"/>
      </dsp:txXfrm>
    </dsp:sp>
    <dsp:sp modelId="{1F8F4E89-5A59-49C8-8D16-AFA32E961CB2}">
      <dsp:nvSpPr>
        <dsp:cNvPr id="0" name=""/>
        <dsp:cNvSpPr/>
      </dsp:nvSpPr>
      <dsp:spPr>
        <a:xfrm>
          <a:off x="2009311" y="38684"/>
          <a:ext cx="4622337" cy="4622337"/>
        </a:xfrm>
        <a:prstGeom prst="circularArrow">
          <a:avLst>
            <a:gd name="adj1" fmla="val 5085"/>
            <a:gd name="adj2" fmla="val 327528"/>
            <a:gd name="adj3" fmla="val 21272472"/>
            <a:gd name="adj4" fmla="val 162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937124-32E3-4C0B-A676-2C7DD646AA70}">
      <dsp:nvSpPr>
        <dsp:cNvPr id="0" name=""/>
        <dsp:cNvSpPr/>
      </dsp:nvSpPr>
      <dsp:spPr>
        <a:xfrm>
          <a:off x="2007351" y="176252"/>
          <a:ext cx="4622337" cy="4622337"/>
        </a:xfrm>
        <a:prstGeom prst="circularArrow">
          <a:avLst>
            <a:gd name="adj1" fmla="val 5085"/>
            <a:gd name="adj2" fmla="val 327528"/>
            <a:gd name="adj3" fmla="val 5072472"/>
            <a:gd name="adj4" fmla="val 0"/>
            <a:gd name="adj5" fmla="val 5932"/>
          </a:avLst>
        </a:prstGeom>
        <a:solidFill>
          <a:schemeClr val="accent4">
            <a:hueOff val="-1596305"/>
            <a:satOff val="14577"/>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995141-8D76-45F3-BE81-767631A34D13}">
      <dsp:nvSpPr>
        <dsp:cNvPr id="0" name=""/>
        <dsp:cNvSpPr/>
      </dsp:nvSpPr>
      <dsp:spPr>
        <a:xfrm>
          <a:off x="1871228" y="176766"/>
          <a:ext cx="4622337" cy="4622337"/>
        </a:xfrm>
        <a:prstGeom prst="circularArrow">
          <a:avLst>
            <a:gd name="adj1" fmla="val 5085"/>
            <a:gd name="adj2" fmla="val 327528"/>
            <a:gd name="adj3" fmla="val 10472472"/>
            <a:gd name="adj4" fmla="val 5400000"/>
            <a:gd name="adj5" fmla="val 5932"/>
          </a:avLst>
        </a:prstGeom>
        <a:solidFill>
          <a:schemeClr val="accent4">
            <a:hueOff val="-3192610"/>
            <a:satOff val="29155"/>
            <a:lumOff val="39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145925-BF86-4F72-92E7-092AA8D2A6C1}">
      <dsp:nvSpPr>
        <dsp:cNvPr id="0" name=""/>
        <dsp:cNvSpPr/>
      </dsp:nvSpPr>
      <dsp:spPr>
        <a:xfrm>
          <a:off x="1885213" y="99434"/>
          <a:ext cx="4622337" cy="4622337"/>
        </a:xfrm>
        <a:prstGeom prst="circularArrow">
          <a:avLst>
            <a:gd name="adj1" fmla="val 5085"/>
            <a:gd name="adj2" fmla="val 327528"/>
            <a:gd name="adj3" fmla="val 15872472"/>
            <a:gd name="adj4" fmla="val 10800000"/>
            <a:gd name="adj5" fmla="val 5932"/>
          </a:avLst>
        </a:prstGeom>
        <a:solidFill>
          <a:schemeClr val="accent4">
            <a:hueOff val="-4788916"/>
            <a:satOff val="43732"/>
            <a:lumOff val="58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8C1AAA19-E919-4523-9C25-F181E8AE7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a:extLst>
              <a:ext uri="{FF2B5EF4-FFF2-40B4-BE49-F238E27FC236}">
                <a16:creationId xmlns:a16="http://schemas.microsoft.com/office/drawing/2014/main" id="{AAC578AC-2F9A-4C21-A430-AD0A78D028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A96A9A-ABE1-48E3-8300-186F14645BAA}" type="datetimeFigureOut">
              <a:rPr lang="en-US" smtClean="0"/>
              <a:t>10/19/2022</a:t>
            </a:fld>
            <a:endParaRPr lang="en-US"/>
          </a:p>
        </p:txBody>
      </p:sp>
      <p:sp>
        <p:nvSpPr>
          <p:cNvPr id="4" name="Θέση υποσέλιδου 3">
            <a:extLst>
              <a:ext uri="{FF2B5EF4-FFF2-40B4-BE49-F238E27FC236}">
                <a16:creationId xmlns:a16="http://schemas.microsoft.com/office/drawing/2014/main" id="{BC25C364-0578-460F-8FCE-5C949B74B5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Θέση αριθμού διαφάνειας 4">
            <a:extLst>
              <a:ext uri="{FF2B5EF4-FFF2-40B4-BE49-F238E27FC236}">
                <a16:creationId xmlns:a16="http://schemas.microsoft.com/office/drawing/2014/main" id="{80AEEEBC-8EFF-469D-ABFA-193E0126E7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7ABB7F-37E3-4D7A-8440-47893AC97B73}" type="slidenum">
              <a:rPr lang="en-US" smtClean="0"/>
              <a:t>‹#›</a:t>
            </a:fld>
            <a:endParaRPr lang="en-US"/>
          </a:p>
        </p:txBody>
      </p:sp>
    </p:spTree>
    <p:extLst>
      <p:ext uri="{BB962C8B-B14F-4D97-AF65-F5344CB8AC3E}">
        <p14:creationId xmlns:p14="http://schemas.microsoft.com/office/powerpoint/2010/main" val="3995257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0825D-FA7A-4615-ADF7-5EF7BBFC1891}" type="datetimeFigureOut">
              <a:rPr lang="el-GR" smtClean="0"/>
              <a:t>19/10/2022</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94F07-CEC1-4C05-86B0-A4A5B2B9CE2B}" type="slidenum">
              <a:rPr lang="el-GR" smtClean="0"/>
              <a:t>‹#›</a:t>
            </a:fld>
            <a:endParaRPr lang="el-GR"/>
          </a:p>
        </p:txBody>
      </p:sp>
    </p:spTree>
    <p:extLst>
      <p:ext uri="{BB962C8B-B14F-4D97-AF65-F5344CB8AC3E}">
        <p14:creationId xmlns:p14="http://schemas.microsoft.com/office/powerpoint/2010/main" val="354611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3994F07-CEC1-4C05-86B0-A4A5B2B9CE2B}" type="slidenum">
              <a:rPr lang="el-GR" smtClean="0"/>
              <a:t>29</a:t>
            </a:fld>
            <a:endParaRPr lang="el-GR"/>
          </a:p>
        </p:txBody>
      </p:sp>
    </p:spTree>
    <p:extLst>
      <p:ext uri="{BB962C8B-B14F-4D97-AF65-F5344CB8AC3E}">
        <p14:creationId xmlns:p14="http://schemas.microsoft.com/office/powerpoint/2010/main" val="1478288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611560" y="3212976"/>
            <a:ext cx="7823922" cy="864096"/>
          </a:xfrm>
        </p:spPr>
        <p:txBody>
          <a:bodyPr/>
          <a:lstStyle/>
          <a:p>
            <a:r>
              <a:rPr lang="el-GR" b="1" dirty="0"/>
              <a:t>ΓΝΩΣΤΙΚΟ ΑΝΤΙΚΕΙΜΕΝΟ</a:t>
            </a:r>
            <a:endParaRPr lang="el-GR" dirty="0"/>
          </a:p>
        </p:txBody>
      </p:sp>
      <p:sp>
        <p:nvSpPr>
          <p:cNvPr id="3" name="Υπότιτλος 2"/>
          <p:cNvSpPr>
            <a:spLocks noGrp="1"/>
          </p:cNvSpPr>
          <p:nvPr>
            <p:ph type="subTitle" idx="1" hasCustomPrompt="1"/>
          </p:nvPr>
        </p:nvSpPr>
        <p:spPr>
          <a:xfrm>
            <a:off x="611560" y="2420888"/>
            <a:ext cx="7823921" cy="504056"/>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ΕΠΙΜΟΡΦΩΤΙΚΟ ΠΡΟΓΡΑΜΜΑ </a:t>
            </a:r>
          </a:p>
        </p:txBody>
      </p:sp>
      <p:pic>
        <p:nvPicPr>
          <p:cNvPr id="7" name="Εικόνα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330535"/>
            <a:ext cx="2304256" cy="606146"/>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84182" y="5949280"/>
            <a:ext cx="4730198" cy="650744"/>
          </a:xfrm>
          <a:prstGeom prst="rect">
            <a:avLst/>
          </a:prstGeom>
        </p:spPr>
      </p:pic>
      <p:pic>
        <p:nvPicPr>
          <p:cNvPr id="11" name="Εικόνα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987389"/>
            <a:ext cx="3913632" cy="1146048"/>
          </a:xfrm>
          <a:prstGeom prst="rect">
            <a:avLst/>
          </a:prstGeom>
        </p:spPr>
      </p:pic>
      <p:sp>
        <p:nvSpPr>
          <p:cNvPr id="13" name="Τίτλος 1"/>
          <p:cNvSpPr txBox="1">
            <a:spLocks/>
          </p:cNvSpPr>
          <p:nvPr userDrawn="1"/>
        </p:nvSpPr>
        <p:spPr>
          <a:xfrm>
            <a:off x="611684" y="3933056"/>
            <a:ext cx="7823921"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t>ΒΑΘΜΙΔΑ</a:t>
            </a:r>
            <a:endParaRPr lang="el-GR" sz="3200" dirty="0"/>
          </a:p>
        </p:txBody>
      </p:sp>
      <p:sp>
        <p:nvSpPr>
          <p:cNvPr id="14" name="Υπότιτλος 2"/>
          <p:cNvSpPr txBox="1">
            <a:spLocks/>
          </p:cNvSpPr>
          <p:nvPr userDrawn="1"/>
        </p:nvSpPr>
        <p:spPr>
          <a:xfrm>
            <a:off x="663081" y="4869160"/>
            <a:ext cx="7772400" cy="8640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l-GR" sz="1400" dirty="0"/>
              <a:t>«Επιμόρφωση των εκπαιδευτικών στα Προγράμματα Σπουδών</a:t>
            </a:r>
          </a:p>
          <a:p>
            <a:pPr algn="ctr"/>
            <a:r>
              <a:rPr lang="el-GR" sz="1400" dirty="0"/>
              <a:t>και το εκπαιδευτικό υλικό Πρωτοβάθμιας και Δευτεροβάθμιας Εκπαίδευσης»</a:t>
            </a:r>
          </a:p>
          <a:p>
            <a:pPr algn="ctr"/>
            <a:r>
              <a:rPr lang="el-GR" sz="1400" dirty="0"/>
              <a:t> MIS: 5035543</a:t>
            </a:r>
            <a:endParaRPr lang="en-US" sz="1400" dirty="0"/>
          </a:p>
        </p:txBody>
      </p:sp>
    </p:spTree>
    <p:extLst>
      <p:ext uri="{BB962C8B-B14F-4D97-AF65-F5344CB8AC3E}">
        <p14:creationId xmlns:p14="http://schemas.microsoft.com/office/powerpoint/2010/main" val="296425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idx="1"/>
          </p:nvPr>
        </p:nvSpPr>
        <p:spPr>
          <a:xfrm>
            <a:off x="486095" y="1268760"/>
            <a:ext cx="8229600" cy="4525963"/>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Tree>
    <p:extLst>
      <p:ext uri="{BB962C8B-B14F-4D97-AF65-F5344CB8AC3E}">
        <p14:creationId xmlns:p14="http://schemas.microsoft.com/office/powerpoint/2010/main" val="309382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sz="half" idx="1"/>
          </p:nvPr>
        </p:nvSpPr>
        <p:spPr>
          <a:xfrm>
            <a:off x="413148"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4" name="Θέση περιεχομένου 3"/>
          <p:cNvSpPr>
            <a:spLocks noGrp="1"/>
          </p:cNvSpPr>
          <p:nvPr>
            <p:ph sz="half" idx="2"/>
          </p:nvPr>
        </p:nvSpPr>
        <p:spPr>
          <a:xfrm>
            <a:off x="4767654"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093821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κειμένου 2"/>
          <p:cNvSpPr>
            <a:spLocks noGrp="1"/>
          </p:cNvSpPr>
          <p:nvPr>
            <p:ph type="body" idx="1"/>
          </p:nvPr>
        </p:nvSpPr>
        <p:spPr>
          <a:xfrm>
            <a:off x="407120" y="127707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4" name="Θέση περιεχομένου 3"/>
          <p:cNvSpPr>
            <a:spLocks noGrp="1"/>
          </p:cNvSpPr>
          <p:nvPr>
            <p:ph sz="half" idx="2"/>
          </p:nvPr>
        </p:nvSpPr>
        <p:spPr>
          <a:xfrm>
            <a:off x="407120" y="19168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4"/>
          <p:cNvSpPr>
            <a:spLocks noGrp="1"/>
          </p:cNvSpPr>
          <p:nvPr>
            <p:ph type="body" sz="quarter" idx="3"/>
          </p:nvPr>
        </p:nvSpPr>
        <p:spPr>
          <a:xfrm>
            <a:off x="4749798" y="12687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υποδείγματος κειμένου</a:t>
            </a:r>
          </a:p>
        </p:txBody>
      </p:sp>
      <p:sp>
        <p:nvSpPr>
          <p:cNvPr id="16" name="Θέση περιεχομένου 5"/>
          <p:cNvSpPr>
            <a:spLocks noGrp="1"/>
          </p:cNvSpPr>
          <p:nvPr>
            <p:ph sz="quarter" idx="4"/>
          </p:nvPr>
        </p:nvSpPr>
        <p:spPr>
          <a:xfrm>
            <a:off x="4764479" y="19168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183955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405036" y="975543"/>
            <a:ext cx="3008313" cy="11620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4" name="Θέση περιεχομένου 2"/>
          <p:cNvSpPr>
            <a:spLocks noGrp="1"/>
          </p:cNvSpPr>
          <p:nvPr>
            <p:ph idx="1"/>
          </p:nvPr>
        </p:nvSpPr>
        <p:spPr>
          <a:xfrm>
            <a:off x="3670964" y="975543"/>
            <a:ext cx="5111750" cy="49737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3"/>
          <p:cNvSpPr>
            <a:spLocks noGrp="1"/>
          </p:cNvSpPr>
          <p:nvPr>
            <p:ph type="body" sz="half" idx="2"/>
          </p:nvPr>
        </p:nvSpPr>
        <p:spPr>
          <a:xfrm>
            <a:off x="405036" y="2137593"/>
            <a:ext cx="3008313" cy="38116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6407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Διαφάνεια φόντο και λογότυπα">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76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1EFF66-6241-41ED-93F9-9B9629A87E9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995ADAA-F736-4F3C-BE4A-47F95C77818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0F6BFE5-853A-4D28-BC5F-A378F4551C6D}"/>
              </a:ext>
            </a:extLst>
          </p:cNvPr>
          <p:cNvSpPr>
            <a:spLocks noGrp="1"/>
          </p:cNvSpPr>
          <p:nvPr>
            <p:ph type="dt" sz="half" idx="10"/>
          </p:nvPr>
        </p:nvSpPr>
        <p:spPr/>
        <p:txBody>
          <a:bodyPr/>
          <a:lstStyle/>
          <a:p>
            <a:fld id="{BF459913-6DD1-4562-B643-37EA5ACA6BD2}" type="datetimeFigureOut">
              <a:rPr lang="el-GR" smtClean="0"/>
              <a:t>19/10/2022</a:t>
            </a:fld>
            <a:endParaRPr lang="el-GR"/>
          </a:p>
        </p:txBody>
      </p:sp>
      <p:sp>
        <p:nvSpPr>
          <p:cNvPr id="5" name="Θέση υποσέλιδου 4">
            <a:extLst>
              <a:ext uri="{FF2B5EF4-FFF2-40B4-BE49-F238E27FC236}">
                <a16:creationId xmlns:a16="http://schemas.microsoft.com/office/drawing/2014/main" id="{AB3B7871-83A2-4560-8985-AF2E947C2ED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2FF94E0-EA36-4EF8-A2A2-0EDFE71EC7E0}"/>
              </a:ext>
            </a:extLst>
          </p:cNvPr>
          <p:cNvSpPr>
            <a:spLocks noGrp="1"/>
          </p:cNvSpPr>
          <p:nvPr>
            <p:ph type="sldNum" sz="quarter" idx="12"/>
          </p:nvPr>
        </p:nvSpPr>
        <p:spPr/>
        <p:txBody>
          <a:bodyPr/>
          <a:lstStyle/>
          <a:p>
            <a:fld id="{BF985DC0-895C-49AA-BAC3-90D5398C5614}" type="slidenum">
              <a:rPr lang="el-GR" smtClean="0"/>
              <a:t>‹#›</a:t>
            </a:fld>
            <a:endParaRPr lang="el-GR"/>
          </a:p>
        </p:txBody>
      </p:sp>
    </p:spTree>
    <p:extLst>
      <p:ext uri="{BB962C8B-B14F-4D97-AF65-F5344CB8AC3E}">
        <p14:creationId xmlns:p14="http://schemas.microsoft.com/office/powerpoint/2010/main" val="263185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Τίτλος 1"/>
          <p:cNvSpPr>
            <a:spLocks noGrp="1"/>
          </p:cNvSpPr>
          <p:nvPr>
            <p:ph type="ctrTitle"/>
          </p:nvPr>
        </p:nvSpPr>
        <p:spPr>
          <a:xfrm>
            <a:off x="628650" y="533400"/>
            <a:ext cx="6343650" cy="1828800"/>
          </a:xfrm>
        </p:spPr>
        <p:txBody>
          <a:bodyPr anchor="b">
            <a:normAutofit/>
          </a:bodyPr>
          <a:lstStyle>
            <a:lvl1pPr algn="l" latinLnBrk="0">
              <a:defRPr lang="el-GR" sz="3300"/>
            </a:lvl1pPr>
          </a:lstStyle>
          <a:p>
            <a:r>
              <a:rPr lang="el-GR"/>
              <a:t>Κάντε κλικ για να επεξεργαστείτε το στυλ υποδείγματος τίτλου</a:t>
            </a:r>
          </a:p>
        </p:txBody>
      </p:sp>
      <p:sp>
        <p:nvSpPr>
          <p:cNvPr id="3" name="Υπότιτλος 2"/>
          <p:cNvSpPr>
            <a:spLocks noGrp="1"/>
          </p:cNvSpPr>
          <p:nvPr>
            <p:ph type="subTitle" idx="1"/>
          </p:nvPr>
        </p:nvSpPr>
        <p:spPr>
          <a:xfrm>
            <a:off x="628650" y="2438400"/>
            <a:ext cx="5314950" cy="914400"/>
          </a:xfrm>
        </p:spPr>
        <p:txBody>
          <a:bodyPr>
            <a:normAutofit/>
          </a:bodyPr>
          <a:lstStyle>
            <a:lvl1pPr marL="0" indent="0" algn="l" latinLnBrk="0">
              <a:spcBef>
                <a:spcPts val="900"/>
              </a:spcBef>
              <a:buNone/>
              <a:defRPr lang="el-GR" sz="1800">
                <a:latin typeface="+mj-lt"/>
              </a:defRPr>
            </a:lvl1pPr>
            <a:lvl2pPr marL="342900" indent="0" algn="ctr" latinLnBrk="0">
              <a:buNone/>
              <a:defRPr lang="el-GR" sz="1500"/>
            </a:lvl2pPr>
            <a:lvl3pPr marL="685800" indent="0" algn="ctr" latinLnBrk="0">
              <a:buNone/>
              <a:defRPr lang="el-GR" sz="1350"/>
            </a:lvl3pPr>
            <a:lvl4pPr marL="1028700" indent="0" algn="ctr" latinLnBrk="0">
              <a:buNone/>
              <a:defRPr lang="el-GR" sz="1200"/>
            </a:lvl4pPr>
            <a:lvl5pPr marL="1371600" indent="0" algn="ctr" latinLnBrk="0">
              <a:buNone/>
              <a:defRPr lang="el-GR" sz="1200"/>
            </a:lvl5pPr>
            <a:lvl6pPr marL="1714500" indent="0" algn="ctr" latinLnBrk="0">
              <a:buNone/>
              <a:defRPr lang="el-GR" sz="1200"/>
            </a:lvl6pPr>
            <a:lvl7pPr marL="2057400" indent="0" algn="ctr" latinLnBrk="0">
              <a:buNone/>
              <a:defRPr lang="el-GR" sz="1200"/>
            </a:lvl7pPr>
            <a:lvl8pPr marL="2400300" indent="0" algn="ctr" latinLnBrk="0">
              <a:buNone/>
              <a:defRPr lang="el-GR" sz="1200"/>
            </a:lvl8pPr>
            <a:lvl9pPr marL="2743200" indent="0" algn="ctr" latinLnBrk="0">
              <a:buNone/>
              <a:defRPr lang="el-GR" sz="1200"/>
            </a:lvl9pPr>
          </a:lstStyle>
          <a:p>
            <a:r>
              <a:rPr lang="el-GR"/>
              <a:t>Κάντε κλικ για να επεξεργαστείτε το στυλ υποδείγματος υπότιτλου</a:t>
            </a:r>
          </a:p>
        </p:txBody>
      </p:sp>
    </p:spTree>
    <p:extLst>
      <p:ext uri="{BB962C8B-B14F-4D97-AF65-F5344CB8AC3E}">
        <p14:creationId xmlns:p14="http://schemas.microsoft.com/office/powerpoint/2010/main" val="280565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περιεχομένου 2"/>
          <p:cNvSpPr>
            <a:spLocks noGrp="1"/>
          </p:cNvSpPr>
          <p:nvPr>
            <p:ph idx="1"/>
          </p:nvPr>
        </p:nvSpPr>
        <p:spPr/>
        <p:txBody>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ημερομηνίας 3"/>
          <p:cNvSpPr>
            <a:spLocks noGrp="1"/>
          </p:cNvSpPr>
          <p:nvPr>
            <p:ph type="dt" sz="half" idx="10"/>
          </p:nvPr>
        </p:nvSpPr>
        <p:spPr/>
        <p:txBody>
          <a:bodyPr/>
          <a:lstStyle/>
          <a:p>
            <a:fld id="{7FC8593D-7C47-471E-A8DF-97AC4FFD13F5}" type="datetimeFigureOut">
              <a:rPr lang="en-US"/>
              <a:pPr/>
              <a:t>10/19/2022</a:t>
            </a:fld>
            <a:endParaRPr lang="el-GR" dirty="0"/>
          </a:p>
        </p:txBody>
      </p:sp>
      <p:sp>
        <p:nvSpPr>
          <p:cNvPr id="5" name="Πλαίσιο κράτησης θέσης υποσέλιδου 4"/>
          <p:cNvSpPr>
            <a:spLocks noGrp="1"/>
          </p:cNvSpPr>
          <p:nvPr>
            <p:ph type="ftr" sz="quarter" idx="11"/>
          </p:nvPr>
        </p:nvSpPr>
        <p:spPr/>
        <p:txBody>
          <a:bodyPr/>
          <a:lstStyle/>
          <a:p>
            <a:endParaRPr lang="el-GR" dirty="0"/>
          </a:p>
        </p:txBody>
      </p:sp>
      <p:sp>
        <p:nvSpPr>
          <p:cNvPr id="6" name="Πλαίσιο κράτησης θέσης αριθμού διαφάνειας 5"/>
          <p:cNvSpPr>
            <a:spLocks noGrp="1"/>
          </p:cNvSpPr>
          <p:nvPr>
            <p:ph type="sldNum" sz="quarter" idx="12"/>
          </p:nvPr>
        </p:nvSpPr>
        <p:spPr/>
        <p:txBody>
          <a:bodyPr/>
          <a:lstStyle/>
          <a:p>
            <a:fld id="{289D71E3-7D81-4C24-B9D8-6B108755C64C}" type="slidenum">
              <a:rPr/>
              <a:pPr/>
              <a:t>‹#›</a:t>
            </a:fld>
            <a:endParaRPr lang="el-GR" dirty="0"/>
          </a:p>
        </p:txBody>
      </p:sp>
    </p:spTree>
    <p:extLst>
      <p:ext uri="{BB962C8B-B14F-4D97-AF65-F5344CB8AC3E}">
        <p14:creationId xmlns:p14="http://schemas.microsoft.com/office/powerpoint/2010/main" val="14603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Τίτλος 1"/>
          <p:cNvSpPr>
            <a:spLocks noGrp="1"/>
          </p:cNvSpPr>
          <p:nvPr>
            <p:ph type="title"/>
          </p:nvPr>
        </p:nvSpPr>
        <p:spPr>
          <a:xfrm>
            <a:off x="2514600" y="533400"/>
            <a:ext cx="5486400" cy="1828800"/>
          </a:xfrm>
        </p:spPr>
        <p:txBody>
          <a:bodyPr anchor="b">
            <a:normAutofit/>
          </a:bodyPr>
          <a:lstStyle>
            <a:lvl1pPr latinLnBrk="0">
              <a:defRPr lang="el-GR" sz="3300"/>
            </a:lvl1pPr>
          </a:lstStyle>
          <a:p>
            <a:r>
              <a:rPr lang="el-GR"/>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2514600" y="2438400"/>
            <a:ext cx="4114800" cy="914400"/>
          </a:xfrm>
        </p:spPr>
        <p:txBody>
          <a:bodyPr>
            <a:normAutofit/>
          </a:bodyPr>
          <a:lstStyle>
            <a:lvl1pPr marL="0" indent="0" latinLnBrk="0">
              <a:spcBef>
                <a:spcPts val="900"/>
              </a:spcBef>
              <a:buNone/>
              <a:defRPr lang="el-GR" sz="1800">
                <a:solidFill>
                  <a:schemeClr val="tx1"/>
                </a:solidFill>
                <a:latin typeface="+mj-lt"/>
              </a:defRPr>
            </a:lvl1pPr>
            <a:lvl2pPr marL="342900" indent="0" latinLnBrk="0">
              <a:buNone/>
              <a:defRPr lang="el-GR" sz="1500">
                <a:solidFill>
                  <a:schemeClr val="tx1">
                    <a:tint val="75000"/>
                  </a:schemeClr>
                </a:solidFill>
              </a:defRPr>
            </a:lvl2pPr>
            <a:lvl3pPr marL="685800" indent="0" latinLnBrk="0">
              <a:buNone/>
              <a:defRPr lang="el-GR" sz="1350">
                <a:solidFill>
                  <a:schemeClr val="tx1">
                    <a:tint val="75000"/>
                  </a:schemeClr>
                </a:solidFill>
              </a:defRPr>
            </a:lvl3pPr>
            <a:lvl4pPr marL="1028700" indent="0" latinLnBrk="0">
              <a:buNone/>
              <a:defRPr lang="el-GR" sz="1200">
                <a:solidFill>
                  <a:schemeClr val="tx1">
                    <a:tint val="75000"/>
                  </a:schemeClr>
                </a:solidFill>
              </a:defRPr>
            </a:lvl4pPr>
            <a:lvl5pPr marL="1371600" indent="0" latinLnBrk="0">
              <a:buNone/>
              <a:defRPr lang="el-GR" sz="1200">
                <a:solidFill>
                  <a:schemeClr val="tx1">
                    <a:tint val="75000"/>
                  </a:schemeClr>
                </a:solidFill>
              </a:defRPr>
            </a:lvl5pPr>
            <a:lvl6pPr marL="1714500" indent="0" latinLnBrk="0">
              <a:buNone/>
              <a:defRPr lang="el-GR" sz="1200">
                <a:solidFill>
                  <a:schemeClr val="tx1">
                    <a:tint val="75000"/>
                  </a:schemeClr>
                </a:solidFill>
              </a:defRPr>
            </a:lvl6pPr>
            <a:lvl7pPr marL="2057400" indent="0" latinLnBrk="0">
              <a:buNone/>
              <a:defRPr lang="el-GR" sz="1200">
                <a:solidFill>
                  <a:schemeClr val="tx1">
                    <a:tint val="75000"/>
                  </a:schemeClr>
                </a:solidFill>
              </a:defRPr>
            </a:lvl7pPr>
            <a:lvl8pPr marL="2400300" indent="0" latinLnBrk="0">
              <a:buNone/>
              <a:defRPr lang="el-GR" sz="1200">
                <a:solidFill>
                  <a:schemeClr val="tx1">
                    <a:tint val="75000"/>
                  </a:schemeClr>
                </a:solidFill>
              </a:defRPr>
            </a:lvl8pPr>
            <a:lvl9pPr marL="2743200" indent="0" latinLnBrk="0">
              <a:buNone/>
              <a:defRPr lang="el-GR" sz="1200">
                <a:solidFill>
                  <a:schemeClr val="tx1">
                    <a:tint val="75000"/>
                  </a:schemeClr>
                </a:solidFill>
              </a:defRPr>
            </a:lvl9pPr>
          </a:lstStyle>
          <a:p>
            <a:pPr lvl="0"/>
            <a:r>
              <a:rPr lang="el-GR"/>
              <a:t>Κάντε κλικ για να επεξεργαστείτε τα στυλ υποδείγματος κειμένου</a:t>
            </a:r>
          </a:p>
        </p:txBody>
      </p:sp>
    </p:spTree>
    <p:extLst>
      <p:ext uri="{BB962C8B-B14F-4D97-AF65-F5344CB8AC3E}">
        <p14:creationId xmlns:p14="http://schemas.microsoft.com/office/powerpoint/2010/main" val="17829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περιεχομένου 2"/>
          <p:cNvSpPr>
            <a:spLocks noGrp="1"/>
          </p:cNvSpPr>
          <p:nvPr>
            <p:ph sz="half" idx="1"/>
          </p:nvPr>
        </p:nvSpPr>
        <p:spPr>
          <a:xfrm>
            <a:off x="1143000" y="1825625"/>
            <a:ext cx="3291840" cy="3474720"/>
          </a:xfrm>
        </p:spPr>
        <p:txBody>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περιεχομένου 3"/>
          <p:cNvSpPr>
            <a:spLocks noGrp="1"/>
          </p:cNvSpPr>
          <p:nvPr>
            <p:ph sz="half" idx="2"/>
          </p:nvPr>
        </p:nvSpPr>
        <p:spPr>
          <a:xfrm>
            <a:off x="4709160" y="1825625"/>
            <a:ext cx="3291840" cy="3474720"/>
          </a:xfrm>
        </p:spPr>
        <p:txBody>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Πλαίσιο κράτησης θέσης ημερομηνίας 4"/>
          <p:cNvSpPr>
            <a:spLocks noGrp="1"/>
          </p:cNvSpPr>
          <p:nvPr>
            <p:ph type="dt" sz="half" idx="10"/>
          </p:nvPr>
        </p:nvSpPr>
        <p:spPr/>
        <p:txBody>
          <a:bodyPr/>
          <a:lstStyle/>
          <a:p>
            <a:fld id="{7FC8593D-7C47-471E-A8DF-97AC4FFD13F5}" type="datetimeFigureOut">
              <a:rPr lang="en-US"/>
              <a:pPr/>
              <a:t>10/19/2022</a:t>
            </a:fld>
            <a:endParaRPr lang="el-GR" dirty="0"/>
          </a:p>
        </p:txBody>
      </p:sp>
      <p:sp>
        <p:nvSpPr>
          <p:cNvPr id="6" name="Πλαίσιο κράτησης θέσης υποσέλιδου 5"/>
          <p:cNvSpPr>
            <a:spLocks noGrp="1"/>
          </p:cNvSpPr>
          <p:nvPr>
            <p:ph type="ftr" sz="quarter" idx="11"/>
          </p:nvPr>
        </p:nvSpPr>
        <p:spPr/>
        <p:txBody>
          <a:bodyPr/>
          <a:lstStyle/>
          <a:p>
            <a:endParaRPr lang="el-GR" dirty="0"/>
          </a:p>
        </p:txBody>
      </p:sp>
      <p:sp>
        <p:nvSpPr>
          <p:cNvPr id="7" name="Πλαίσιο κράτησης θέσης αριθμού διαφάνειας 6"/>
          <p:cNvSpPr>
            <a:spLocks noGrp="1"/>
          </p:cNvSpPr>
          <p:nvPr>
            <p:ph type="sldNum" sz="quarter" idx="12"/>
          </p:nvPr>
        </p:nvSpPr>
        <p:spPr/>
        <p:txBody>
          <a:bodyPr/>
          <a:lstStyle/>
          <a:p>
            <a:fld id="{289D71E3-7D81-4C24-B9D8-6B108755C64C}" type="slidenum">
              <a:rPr/>
              <a:pPr/>
              <a:t>‹#›</a:t>
            </a:fld>
            <a:endParaRPr lang="el-GR" dirty="0"/>
          </a:p>
        </p:txBody>
      </p:sp>
    </p:spTree>
    <p:extLst>
      <p:ext uri="{BB962C8B-B14F-4D97-AF65-F5344CB8AC3E}">
        <p14:creationId xmlns:p14="http://schemas.microsoft.com/office/powerpoint/2010/main" val="389201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Ενότητα_Τίτλος Παρουσίασης">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611560" y="2780928"/>
            <a:ext cx="7823922" cy="864096"/>
          </a:xfrm>
        </p:spPr>
        <p:txBody>
          <a:bodyPr>
            <a:normAutofit/>
          </a:bodyPr>
          <a:lstStyle>
            <a:lvl1pPr>
              <a:defRPr sz="4000" b="1"/>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35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1143000" y="1828800"/>
            <a:ext cx="3291840" cy="795867"/>
          </a:xfrm>
        </p:spPr>
        <p:txBody>
          <a:bodyPr anchor="ctr">
            <a:normAutofit/>
          </a:bodyPr>
          <a:lstStyle>
            <a:lvl1pPr marL="0" indent="0" latinLnBrk="0">
              <a:spcBef>
                <a:spcPts val="0"/>
              </a:spcBef>
              <a:buNone/>
              <a:defRPr lang="el-GR" sz="1800" b="0">
                <a:solidFill>
                  <a:schemeClr val="accent4">
                    <a:lumMod val="75000"/>
                  </a:schemeClr>
                </a:solidFill>
                <a:latin typeface="+mj-lt"/>
              </a:defRPr>
            </a:lvl1pPr>
            <a:lvl2pPr marL="342900" indent="0" latinLnBrk="0">
              <a:buNone/>
              <a:defRPr lang="el-GR" sz="1500" b="1"/>
            </a:lvl2pPr>
            <a:lvl3pPr marL="685800" indent="0" latinLnBrk="0">
              <a:buNone/>
              <a:defRPr lang="el-GR" sz="1350" b="1"/>
            </a:lvl3pPr>
            <a:lvl4pPr marL="1028700" indent="0" latinLnBrk="0">
              <a:buNone/>
              <a:defRPr lang="el-GR" sz="1200" b="1"/>
            </a:lvl4pPr>
            <a:lvl5pPr marL="1371600" indent="0" latinLnBrk="0">
              <a:buNone/>
              <a:defRPr lang="el-GR" sz="1200" b="1"/>
            </a:lvl5pPr>
            <a:lvl6pPr marL="1714500" indent="0" latinLnBrk="0">
              <a:buNone/>
              <a:defRPr lang="el-GR" sz="1200" b="1"/>
            </a:lvl6pPr>
            <a:lvl7pPr marL="2057400" indent="0" latinLnBrk="0">
              <a:buNone/>
              <a:defRPr lang="el-GR" sz="1200" b="1"/>
            </a:lvl7pPr>
            <a:lvl8pPr marL="2400300" indent="0" latinLnBrk="0">
              <a:buNone/>
              <a:defRPr lang="el-GR" sz="1200" b="1"/>
            </a:lvl8pPr>
            <a:lvl9pPr marL="2743200" indent="0" latinLnBrk="0">
              <a:buNone/>
              <a:defRPr lang="el-GR" sz="1200" b="1"/>
            </a:lvl9pPr>
          </a:lstStyle>
          <a:p>
            <a:pPr lvl="0"/>
            <a:r>
              <a:rPr lang="el-GR"/>
              <a:t>Κάντε κλικ για να επεξεργαστείτε τα στυλ υποδείγματος κειμένου</a:t>
            </a:r>
          </a:p>
        </p:txBody>
      </p:sp>
      <p:sp>
        <p:nvSpPr>
          <p:cNvPr id="4" name="Πλαίσιο κράτησης θέσης περιεχομένου 3"/>
          <p:cNvSpPr>
            <a:spLocks noGrp="1"/>
          </p:cNvSpPr>
          <p:nvPr>
            <p:ph sz="half" idx="2"/>
          </p:nvPr>
        </p:nvSpPr>
        <p:spPr>
          <a:xfrm>
            <a:off x="1143000" y="2624666"/>
            <a:ext cx="3291840" cy="2675467"/>
          </a:xfrm>
        </p:spPr>
        <p:txBody>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Πλαίσιο κράτησης θέσης κειμένου 4"/>
          <p:cNvSpPr>
            <a:spLocks noGrp="1"/>
          </p:cNvSpPr>
          <p:nvPr>
            <p:ph type="body" sz="quarter" idx="3"/>
          </p:nvPr>
        </p:nvSpPr>
        <p:spPr>
          <a:xfrm>
            <a:off x="4709160" y="1828800"/>
            <a:ext cx="3291840" cy="795867"/>
          </a:xfrm>
        </p:spPr>
        <p:txBody>
          <a:bodyPr anchor="ctr">
            <a:normAutofit/>
          </a:bodyPr>
          <a:lstStyle>
            <a:lvl1pPr marL="0" indent="0" latinLnBrk="0">
              <a:spcBef>
                <a:spcPts val="0"/>
              </a:spcBef>
              <a:buNone/>
              <a:defRPr lang="el-GR" sz="1800" b="0">
                <a:solidFill>
                  <a:schemeClr val="accent4">
                    <a:lumMod val="75000"/>
                  </a:schemeClr>
                </a:solidFill>
                <a:latin typeface="+mj-lt"/>
              </a:defRPr>
            </a:lvl1pPr>
            <a:lvl2pPr marL="342900" indent="0" latinLnBrk="0">
              <a:buNone/>
              <a:defRPr lang="el-GR" sz="1500" b="1"/>
            </a:lvl2pPr>
            <a:lvl3pPr marL="685800" indent="0" latinLnBrk="0">
              <a:buNone/>
              <a:defRPr lang="el-GR" sz="1350" b="1"/>
            </a:lvl3pPr>
            <a:lvl4pPr marL="1028700" indent="0" latinLnBrk="0">
              <a:buNone/>
              <a:defRPr lang="el-GR" sz="1200" b="1"/>
            </a:lvl4pPr>
            <a:lvl5pPr marL="1371600" indent="0" latinLnBrk="0">
              <a:buNone/>
              <a:defRPr lang="el-GR" sz="1200" b="1"/>
            </a:lvl5pPr>
            <a:lvl6pPr marL="1714500" indent="0" latinLnBrk="0">
              <a:buNone/>
              <a:defRPr lang="el-GR" sz="1200" b="1"/>
            </a:lvl6pPr>
            <a:lvl7pPr marL="2057400" indent="0" latinLnBrk="0">
              <a:buNone/>
              <a:defRPr lang="el-GR" sz="1200" b="1"/>
            </a:lvl7pPr>
            <a:lvl8pPr marL="2400300" indent="0" latinLnBrk="0">
              <a:buNone/>
              <a:defRPr lang="el-GR" sz="1200" b="1"/>
            </a:lvl8pPr>
            <a:lvl9pPr marL="2743200" indent="0" latinLnBrk="0">
              <a:buNone/>
              <a:defRPr lang="el-GR" sz="1200" b="1"/>
            </a:lvl9pPr>
          </a:lstStyle>
          <a:p>
            <a:pPr lvl="0"/>
            <a:r>
              <a:rPr lang="el-GR"/>
              <a:t>Κάντε κλικ για να επεξεργαστείτε τα στυλ υποδείγματος κειμένου</a:t>
            </a:r>
          </a:p>
        </p:txBody>
      </p:sp>
      <p:sp>
        <p:nvSpPr>
          <p:cNvPr id="6" name="Πλαίσιο κράτησης θέσης περιεχομένου 5"/>
          <p:cNvSpPr>
            <a:spLocks noGrp="1"/>
          </p:cNvSpPr>
          <p:nvPr>
            <p:ph sz="quarter" idx="4"/>
          </p:nvPr>
        </p:nvSpPr>
        <p:spPr>
          <a:xfrm>
            <a:off x="4709160" y="2624666"/>
            <a:ext cx="3291840" cy="2675467"/>
          </a:xfrm>
        </p:spPr>
        <p:txBody>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Πλαίσιο κράτησης θέσης ημερομηνίας 6"/>
          <p:cNvSpPr>
            <a:spLocks noGrp="1"/>
          </p:cNvSpPr>
          <p:nvPr>
            <p:ph type="dt" sz="half" idx="10"/>
          </p:nvPr>
        </p:nvSpPr>
        <p:spPr/>
        <p:txBody>
          <a:bodyPr/>
          <a:lstStyle/>
          <a:p>
            <a:fld id="{7FC8593D-7C47-471E-A8DF-97AC4FFD13F5}" type="datetimeFigureOut">
              <a:rPr lang="en-US"/>
              <a:pPr/>
              <a:t>10/19/2022</a:t>
            </a:fld>
            <a:endParaRPr lang="el-GR" dirty="0"/>
          </a:p>
        </p:txBody>
      </p:sp>
      <p:sp>
        <p:nvSpPr>
          <p:cNvPr id="8" name="Πλαίσιο κράτησης θέσης υποσέλιδου 7"/>
          <p:cNvSpPr>
            <a:spLocks noGrp="1"/>
          </p:cNvSpPr>
          <p:nvPr>
            <p:ph type="ftr" sz="quarter" idx="11"/>
          </p:nvPr>
        </p:nvSpPr>
        <p:spPr/>
        <p:txBody>
          <a:bodyPr/>
          <a:lstStyle/>
          <a:p>
            <a:endParaRPr lang="el-GR" dirty="0"/>
          </a:p>
        </p:txBody>
      </p:sp>
      <p:sp>
        <p:nvSpPr>
          <p:cNvPr id="9" name="Πλαίσιο κράτησης θέσης αριθμού διαφάνειας 8"/>
          <p:cNvSpPr>
            <a:spLocks noGrp="1"/>
          </p:cNvSpPr>
          <p:nvPr>
            <p:ph type="sldNum" sz="quarter" idx="12"/>
          </p:nvPr>
        </p:nvSpPr>
        <p:spPr/>
        <p:txBody>
          <a:bodyPr/>
          <a:lstStyle/>
          <a:p>
            <a:fld id="{289D71E3-7D81-4C24-B9D8-6B108755C64C}" type="slidenum">
              <a:rPr/>
              <a:pPr/>
              <a:t>‹#›</a:t>
            </a:fld>
            <a:endParaRPr lang="el-GR" dirty="0"/>
          </a:p>
        </p:txBody>
      </p:sp>
    </p:spTree>
    <p:extLst>
      <p:ext uri="{BB962C8B-B14F-4D97-AF65-F5344CB8AC3E}">
        <p14:creationId xmlns:p14="http://schemas.microsoft.com/office/powerpoint/2010/main" val="33021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ημερομηνίας 2"/>
          <p:cNvSpPr>
            <a:spLocks noGrp="1"/>
          </p:cNvSpPr>
          <p:nvPr>
            <p:ph type="dt" sz="half" idx="10"/>
          </p:nvPr>
        </p:nvSpPr>
        <p:spPr/>
        <p:txBody>
          <a:bodyPr/>
          <a:lstStyle/>
          <a:p>
            <a:fld id="{7FC8593D-7C47-471E-A8DF-97AC4FFD13F5}" type="datetimeFigureOut">
              <a:rPr lang="en-US"/>
              <a:pPr/>
              <a:t>10/19/2022</a:t>
            </a:fld>
            <a:endParaRPr lang="el-GR" dirty="0"/>
          </a:p>
        </p:txBody>
      </p:sp>
      <p:sp>
        <p:nvSpPr>
          <p:cNvPr id="4" name="Πλαίσιο κράτησης θέσης υποσέλιδου 3"/>
          <p:cNvSpPr>
            <a:spLocks noGrp="1"/>
          </p:cNvSpPr>
          <p:nvPr>
            <p:ph type="ftr" sz="quarter" idx="11"/>
          </p:nvPr>
        </p:nvSpPr>
        <p:spPr/>
        <p:txBody>
          <a:bodyPr/>
          <a:lstStyle/>
          <a:p>
            <a:endParaRPr lang="el-GR" dirty="0"/>
          </a:p>
        </p:txBody>
      </p:sp>
      <p:sp>
        <p:nvSpPr>
          <p:cNvPr id="5" name="Πλαίσιο κράτησης θέσης αριθμού διαφάνειας 4"/>
          <p:cNvSpPr>
            <a:spLocks noGrp="1"/>
          </p:cNvSpPr>
          <p:nvPr>
            <p:ph type="sldNum" sz="quarter" idx="12"/>
          </p:nvPr>
        </p:nvSpPr>
        <p:spPr/>
        <p:txBody>
          <a:bodyPr/>
          <a:lstStyle/>
          <a:p>
            <a:fld id="{289D71E3-7D81-4C24-B9D8-6B108755C64C}" type="slidenum">
              <a:rPr/>
              <a:pPr/>
              <a:t>‹#›</a:t>
            </a:fld>
            <a:endParaRPr lang="el-GR" dirty="0"/>
          </a:p>
        </p:txBody>
      </p:sp>
    </p:spTree>
    <p:extLst>
      <p:ext uri="{BB962C8B-B14F-4D97-AF65-F5344CB8AC3E}">
        <p14:creationId xmlns:p14="http://schemas.microsoft.com/office/powerpoint/2010/main" val="45104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Πλαίσιο κράτησης θέσης ημερομηνίας 1"/>
          <p:cNvSpPr>
            <a:spLocks noGrp="1"/>
          </p:cNvSpPr>
          <p:nvPr>
            <p:ph type="dt" sz="half" idx="10"/>
          </p:nvPr>
        </p:nvSpPr>
        <p:spPr/>
        <p:txBody>
          <a:bodyPr/>
          <a:lstStyle/>
          <a:p>
            <a:fld id="{7FC8593D-7C47-471E-A8DF-97AC4FFD13F5}" type="datetimeFigureOut">
              <a:rPr lang="en-US"/>
              <a:pPr/>
              <a:t>10/19/2022</a:t>
            </a:fld>
            <a:endParaRPr lang="el-GR" dirty="0"/>
          </a:p>
        </p:txBody>
      </p:sp>
      <p:sp>
        <p:nvSpPr>
          <p:cNvPr id="3" name="Πλαίσιο κράτησης θέσης υποσέλιδου 2"/>
          <p:cNvSpPr>
            <a:spLocks noGrp="1"/>
          </p:cNvSpPr>
          <p:nvPr>
            <p:ph type="ftr" sz="quarter" idx="11"/>
          </p:nvPr>
        </p:nvSpPr>
        <p:spPr/>
        <p:txBody>
          <a:bodyPr/>
          <a:lstStyle/>
          <a:p>
            <a:endParaRPr lang="el-GR" dirty="0"/>
          </a:p>
        </p:txBody>
      </p:sp>
      <p:sp>
        <p:nvSpPr>
          <p:cNvPr id="4" name="Πλαίσιο κράτησης θέσης αριθμού διαφάνειας 3"/>
          <p:cNvSpPr>
            <a:spLocks noGrp="1"/>
          </p:cNvSpPr>
          <p:nvPr>
            <p:ph type="sldNum" sz="quarter" idx="12"/>
          </p:nvPr>
        </p:nvSpPr>
        <p:spPr/>
        <p:txBody>
          <a:bodyPr/>
          <a:lstStyle/>
          <a:p>
            <a:fld id="{289D71E3-7D81-4C24-B9D8-6B108755C64C}" type="slidenum">
              <a:rPr/>
              <a:pPr/>
              <a:t>‹#›</a:t>
            </a:fld>
            <a:endParaRPr lang="el-GR" dirty="0"/>
          </a:p>
        </p:txBody>
      </p:sp>
    </p:spTree>
    <p:extLst>
      <p:ext uri="{BB962C8B-B14F-4D97-AF65-F5344CB8AC3E}">
        <p14:creationId xmlns:p14="http://schemas.microsoft.com/office/powerpoint/2010/main" val="39397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b"/>
          <a:lstStyle>
            <a:lvl1pPr latinLnBrk="0">
              <a:defRPr lang="el-GR" sz="2400"/>
            </a:lvl1pPr>
          </a:lstStyle>
          <a:p>
            <a:r>
              <a:rPr lang="el-GR"/>
              <a:t>Κάντε κλικ για να επεξεργαστείτε το στυλ υποδείγματος τίτλου</a:t>
            </a:r>
          </a:p>
        </p:txBody>
      </p:sp>
      <p:sp>
        <p:nvSpPr>
          <p:cNvPr id="3" name="Πλαίσιο κράτησης θέσης περιεχομένου 2"/>
          <p:cNvSpPr>
            <a:spLocks noGrp="1"/>
          </p:cNvSpPr>
          <p:nvPr>
            <p:ph idx="1"/>
          </p:nvPr>
        </p:nvSpPr>
        <p:spPr>
          <a:xfrm>
            <a:off x="3543300" y="1828801"/>
            <a:ext cx="4457700" cy="3476625"/>
          </a:xfrm>
        </p:spPr>
        <p:txBody>
          <a:bodyPr>
            <a:normAutofit/>
          </a:bodyPr>
          <a:lstStyle>
            <a:lvl1pPr latinLnBrk="0">
              <a:defRPr lang="el-GR" sz="1500"/>
            </a:lvl1pPr>
            <a:lvl2pPr latinLnBrk="0">
              <a:defRPr lang="el-GR" sz="1350"/>
            </a:lvl2pPr>
            <a:lvl3pPr latinLnBrk="0">
              <a:defRPr lang="el-GR" sz="1200"/>
            </a:lvl3pPr>
            <a:lvl4pPr latinLnBrk="0">
              <a:defRPr lang="el-GR" sz="1050"/>
            </a:lvl4pPr>
            <a:lvl5pPr latinLnBrk="0">
              <a:defRPr lang="el-GR" sz="1050"/>
            </a:lvl5pPr>
            <a:lvl6pPr latinLnBrk="0">
              <a:defRPr lang="el-GR" sz="1500"/>
            </a:lvl6pPr>
            <a:lvl7pPr latinLnBrk="0">
              <a:defRPr lang="el-GR" sz="1500"/>
            </a:lvl7pPr>
            <a:lvl8pPr latinLnBrk="0">
              <a:defRPr lang="el-GR" sz="1500"/>
            </a:lvl8pPr>
            <a:lvl9pPr latinLnBrk="0">
              <a:defRPr lang="el-GR" sz="1500"/>
            </a:lvl9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κειμένου 3"/>
          <p:cNvSpPr>
            <a:spLocks noGrp="1"/>
          </p:cNvSpPr>
          <p:nvPr>
            <p:ph type="body" sz="half" idx="2"/>
          </p:nvPr>
        </p:nvSpPr>
        <p:spPr>
          <a:xfrm>
            <a:off x="1142999" y="1828801"/>
            <a:ext cx="2194560" cy="3476625"/>
          </a:xfrm>
        </p:spPr>
        <p:txBody>
          <a:bodyPr>
            <a:normAutofit/>
          </a:bodyPr>
          <a:lstStyle>
            <a:lvl1pPr marL="0" indent="0" latinLnBrk="0">
              <a:spcBef>
                <a:spcPts val="900"/>
              </a:spcBef>
              <a:buNone/>
              <a:defRPr lang="el-GR" sz="1350"/>
            </a:lvl1pPr>
            <a:lvl2pPr marL="342900" indent="0" latinLnBrk="0">
              <a:buNone/>
              <a:defRPr lang="el-GR" sz="1050"/>
            </a:lvl2pPr>
            <a:lvl3pPr marL="685800" indent="0" latinLnBrk="0">
              <a:buNone/>
              <a:defRPr lang="el-GR" sz="900"/>
            </a:lvl3pPr>
            <a:lvl4pPr marL="1028700" indent="0" latinLnBrk="0">
              <a:buNone/>
              <a:defRPr lang="el-GR" sz="750"/>
            </a:lvl4pPr>
            <a:lvl5pPr marL="1371600" indent="0" latinLnBrk="0">
              <a:buNone/>
              <a:defRPr lang="el-GR" sz="750"/>
            </a:lvl5pPr>
            <a:lvl6pPr marL="1714500" indent="0" latinLnBrk="0">
              <a:buNone/>
              <a:defRPr lang="el-GR" sz="750"/>
            </a:lvl6pPr>
            <a:lvl7pPr marL="2057400" indent="0" latinLnBrk="0">
              <a:buNone/>
              <a:defRPr lang="el-GR" sz="750"/>
            </a:lvl7pPr>
            <a:lvl8pPr marL="2400300" indent="0" latinLnBrk="0">
              <a:buNone/>
              <a:defRPr lang="el-GR" sz="750"/>
            </a:lvl8pPr>
            <a:lvl9pPr marL="2743200" indent="0" latinLnBrk="0">
              <a:buNone/>
              <a:defRPr lang="el-GR" sz="750"/>
            </a:lvl9pPr>
          </a:lstStyle>
          <a:p>
            <a:pPr lvl="0"/>
            <a:r>
              <a:rPr lang="el-GR"/>
              <a:t>Κάντε κλικ για να επεξεργαστείτε τα στυλ υποδείγματος κειμένου</a:t>
            </a:r>
          </a:p>
        </p:txBody>
      </p:sp>
      <p:sp>
        <p:nvSpPr>
          <p:cNvPr id="5" name="Πλαίσιο κράτησης θέσης ημερομηνίας 4"/>
          <p:cNvSpPr>
            <a:spLocks noGrp="1"/>
          </p:cNvSpPr>
          <p:nvPr>
            <p:ph type="dt" sz="half" idx="10"/>
          </p:nvPr>
        </p:nvSpPr>
        <p:spPr/>
        <p:txBody>
          <a:bodyPr/>
          <a:lstStyle/>
          <a:p>
            <a:fld id="{7FC8593D-7C47-471E-A8DF-97AC4FFD13F5}" type="datetimeFigureOut">
              <a:rPr lang="en-US"/>
              <a:pPr/>
              <a:t>10/19/2022</a:t>
            </a:fld>
            <a:endParaRPr lang="el-GR" dirty="0"/>
          </a:p>
        </p:txBody>
      </p:sp>
      <p:sp>
        <p:nvSpPr>
          <p:cNvPr id="6" name="Πλαίσιο κράτησης θέσης υποσέλιδου 5"/>
          <p:cNvSpPr>
            <a:spLocks noGrp="1"/>
          </p:cNvSpPr>
          <p:nvPr>
            <p:ph type="ftr" sz="quarter" idx="11"/>
          </p:nvPr>
        </p:nvSpPr>
        <p:spPr/>
        <p:txBody>
          <a:bodyPr/>
          <a:lstStyle/>
          <a:p>
            <a:endParaRPr lang="el-GR" dirty="0"/>
          </a:p>
        </p:txBody>
      </p:sp>
      <p:sp>
        <p:nvSpPr>
          <p:cNvPr id="7" name="Πλαίσιο κράτησης θέσης αριθμού διαφάνειας 6"/>
          <p:cNvSpPr>
            <a:spLocks noGrp="1"/>
          </p:cNvSpPr>
          <p:nvPr>
            <p:ph type="sldNum" sz="quarter" idx="12"/>
          </p:nvPr>
        </p:nvSpPr>
        <p:spPr/>
        <p:txBody>
          <a:bodyPr/>
          <a:lstStyle/>
          <a:p>
            <a:fld id="{289D71E3-7D81-4C24-B9D8-6B108755C64C}" type="slidenum">
              <a:rPr/>
              <a:pPr/>
              <a:t>‹#›</a:t>
            </a:fld>
            <a:endParaRPr lang="el-GR" dirty="0"/>
          </a:p>
        </p:txBody>
      </p:sp>
    </p:spTree>
    <p:extLst>
      <p:ext uri="{BB962C8B-B14F-4D97-AF65-F5344CB8AC3E}">
        <p14:creationId xmlns:p14="http://schemas.microsoft.com/office/powerpoint/2010/main" val="283905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b"/>
          <a:lstStyle>
            <a:lvl1pPr latinLnBrk="0">
              <a:defRPr lang="el-GR" sz="2400"/>
            </a:lvl1pPr>
          </a:lstStyle>
          <a:p>
            <a:r>
              <a:rPr lang="el-GR"/>
              <a:t>Κάντε κλικ για να επεξεργαστείτε το στυλ υποδείγματος τίτλου</a:t>
            </a:r>
          </a:p>
        </p:txBody>
      </p:sp>
      <p:sp>
        <p:nvSpPr>
          <p:cNvPr id="4" name="Πλαίσιο κράτησης θέσης κειμένου 3"/>
          <p:cNvSpPr>
            <a:spLocks noGrp="1"/>
          </p:cNvSpPr>
          <p:nvPr>
            <p:ph type="body" sz="half" idx="2"/>
          </p:nvPr>
        </p:nvSpPr>
        <p:spPr>
          <a:xfrm>
            <a:off x="5257800" y="2245995"/>
            <a:ext cx="2743200" cy="2194560"/>
          </a:xfrm>
        </p:spPr>
        <p:txBody>
          <a:bodyPr>
            <a:normAutofit/>
          </a:bodyPr>
          <a:lstStyle>
            <a:lvl1pPr marL="0" indent="0" latinLnBrk="0">
              <a:spcBef>
                <a:spcPts val="900"/>
              </a:spcBef>
              <a:buNone/>
              <a:defRPr lang="el-GR" sz="1350"/>
            </a:lvl1pPr>
            <a:lvl2pPr marL="342900" indent="0" latinLnBrk="0">
              <a:buNone/>
              <a:defRPr lang="el-GR" sz="1050"/>
            </a:lvl2pPr>
            <a:lvl3pPr marL="685800" indent="0" latinLnBrk="0">
              <a:buNone/>
              <a:defRPr lang="el-GR" sz="900"/>
            </a:lvl3pPr>
            <a:lvl4pPr marL="1028700" indent="0" latinLnBrk="0">
              <a:buNone/>
              <a:defRPr lang="el-GR" sz="750"/>
            </a:lvl4pPr>
            <a:lvl5pPr marL="1371600" indent="0" latinLnBrk="0">
              <a:buNone/>
              <a:defRPr lang="el-GR" sz="750"/>
            </a:lvl5pPr>
            <a:lvl6pPr marL="1714500" indent="0" latinLnBrk="0">
              <a:buNone/>
              <a:defRPr lang="el-GR" sz="750"/>
            </a:lvl6pPr>
            <a:lvl7pPr marL="2057400" indent="0" latinLnBrk="0">
              <a:buNone/>
              <a:defRPr lang="el-GR" sz="750"/>
            </a:lvl7pPr>
            <a:lvl8pPr marL="2400300" indent="0" latinLnBrk="0">
              <a:buNone/>
              <a:defRPr lang="el-GR" sz="750"/>
            </a:lvl8pPr>
            <a:lvl9pPr marL="2743200" indent="0" latinLnBrk="0">
              <a:buNone/>
              <a:defRPr lang="el-GR" sz="750"/>
            </a:lvl9pPr>
          </a:lstStyle>
          <a:p>
            <a:pPr lvl="0"/>
            <a:r>
              <a:rPr lang="el-GR"/>
              <a:t>Κάντε κλικ για να επεξεργαστείτε τα στυλ υποδείγματος κειμένου</a:t>
            </a:r>
          </a:p>
        </p:txBody>
      </p:sp>
      <p:sp>
        <p:nvSpPr>
          <p:cNvPr id="5" name="Πλαίσιο κράτησης θέσης ημερομηνίας 4"/>
          <p:cNvSpPr>
            <a:spLocks noGrp="1"/>
          </p:cNvSpPr>
          <p:nvPr>
            <p:ph type="dt" sz="half" idx="10"/>
          </p:nvPr>
        </p:nvSpPr>
        <p:spPr/>
        <p:txBody>
          <a:bodyPr/>
          <a:lstStyle/>
          <a:p>
            <a:fld id="{7FC8593D-7C47-471E-A8DF-97AC4FFD13F5}" type="datetimeFigureOut">
              <a:rPr lang="en-US"/>
              <a:pPr/>
              <a:t>10/19/2022</a:t>
            </a:fld>
            <a:endParaRPr lang="el-GR" dirty="0"/>
          </a:p>
        </p:txBody>
      </p:sp>
      <p:sp>
        <p:nvSpPr>
          <p:cNvPr id="6" name="Πλαίσιο κράτησης θέσης υποσέλιδου 5"/>
          <p:cNvSpPr>
            <a:spLocks noGrp="1"/>
          </p:cNvSpPr>
          <p:nvPr>
            <p:ph type="ftr" sz="quarter" idx="11"/>
          </p:nvPr>
        </p:nvSpPr>
        <p:spPr/>
        <p:txBody>
          <a:bodyPr/>
          <a:lstStyle/>
          <a:p>
            <a:endParaRPr lang="el-GR" dirty="0"/>
          </a:p>
        </p:txBody>
      </p:sp>
      <p:sp>
        <p:nvSpPr>
          <p:cNvPr id="7" name="Πλαίσιο κράτησης θέσης αριθμού διαφάνειας 6"/>
          <p:cNvSpPr>
            <a:spLocks noGrp="1"/>
          </p:cNvSpPr>
          <p:nvPr>
            <p:ph type="sldNum" sz="quarter" idx="12"/>
          </p:nvPr>
        </p:nvSpPr>
        <p:spPr/>
        <p:txBody>
          <a:bodyPr/>
          <a:lstStyle/>
          <a:p>
            <a:fld id="{289D71E3-7D81-4C24-B9D8-6B108755C64C}" type="slidenum">
              <a:rPr/>
              <a:pPr/>
              <a:t>‹#›</a:t>
            </a:fld>
            <a:endParaRPr lang="el-GR" dirty="0"/>
          </a:p>
        </p:txBody>
      </p:sp>
      <p:sp>
        <p:nvSpPr>
          <p:cNvPr id="8" name="Ελεύθερη σχεδίαση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l-GR" sz="1350" dirty="0"/>
          </a:p>
        </p:txBody>
      </p:sp>
      <p:sp>
        <p:nvSpPr>
          <p:cNvPr id="12" name="Πλαίσιο κράτησης θέσης εικόνας 11"/>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latinLnBrk="0">
              <a:buNone/>
              <a:defRPr lang="el-GR" sz="1500"/>
            </a:lvl1pPr>
            <a:lvl2pPr marL="342900" indent="0" latinLnBrk="0">
              <a:buNone/>
              <a:defRPr lang="el-GR" sz="2100"/>
            </a:lvl2pPr>
            <a:lvl3pPr marL="685800" indent="0" latinLnBrk="0">
              <a:buNone/>
              <a:defRPr lang="el-GR" sz="1800"/>
            </a:lvl3pPr>
            <a:lvl4pPr marL="1028700" indent="0" latinLnBrk="0">
              <a:buNone/>
              <a:defRPr lang="el-GR" sz="1500"/>
            </a:lvl4pPr>
            <a:lvl5pPr marL="1371600" indent="0" latinLnBrk="0">
              <a:buNone/>
              <a:defRPr lang="el-GR" sz="1500"/>
            </a:lvl5pPr>
            <a:lvl6pPr marL="1714500" indent="0" latinLnBrk="0">
              <a:buNone/>
              <a:defRPr lang="el-GR" sz="1500"/>
            </a:lvl6pPr>
            <a:lvl7pPr marL="2057400" indent="0" latinLnBrk="0">
              <a:buNone/>
              <a:defRPr lang="el-GR" sz="1500"/>
            </a:lvl7pPr>
            <a:lvl8pPr marL="2400300" indent="0" latinLnBrk="0">
              <a:buNone/>
              <a:defRPr lang="el-GR" sz="1500"/>
            </a:lvl8pPr>
            <a:lvl9pPr marL="2743200" indent="0" latinLnBrk="0">
              <a:buNone/>
              <a:defRPr lang="el-GR" sz="1500"/>
            </a:lvl9pPr>
          </a:lstStyle>
          <a:p>
            <a:r>
              <a:rPr lang="el-GR" dirty="0"/>
              <a:t>Κάντε κλικ στο εικονίδιο για να προσθέσετε εικόνα</a:t>
            </a:r>
          </a:p>
        </p:txBody>
      </p:sp>
    </p:spTree>
    <p:extLst>
      <p:ext uri="{BB962C8B-B14F-4D97-AF65-F5344CB8AC3E}">
        <p14:creationId xmlns:p14="http://schemas.microsoft.com/office/powerpoint/2010/main" val="83421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Δύο εικόνες με λεζάντες">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Ελεύθερη σχεδίαση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l-GR" sz="1350" dirty="0"/>
          </a:p>
        </p:txBody>
      </p:sp>
      <p:sp>
        <p:nvSpPr>
          <p:cNvPr id="15" name="Πλαίσιο κράτησης θέσης εικόνας 14"/>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lang="el-GR"/>
            </a:lvl1pPr>
          </a:lstStyle>
          <a:p>
            <a:r>
              <a:rPr lang="el-GR" dirty="0"/>
              <a:t>Κάντε κλικ στο εικονίδιο για να προσθέσετε εικόνα</a:t>
            </a:r>
          </a:p>
        </p:txBody>
      </p:sp>
      <p:sp>
        <p:nvSpPr>
          <p:cNvPr id="18" name="Ελεύθερη σχεδίαση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l-GR" sz="1350" dirty="0"/>
          </a:p>
        </p:txBody>
      </p:sp>
      <p:sp>
        <p:nvSpPr>
          <p:cNvPr id="19" name="Πλαίσιο κράτησης θέσης εικόνας 18"/>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lang="el-GR"/>
            </a:lvl1pPr>
          </a:lstStyle>
          <a:p>
            <a:r>
              <a:rPr lang="el-GR" dirty="0"/>
              <a:t>Κάντε κλικ στο εικονίδιο για να προσθέσετε εικόνα</a:t>
            </a:r>
          </a:p>
        </p:txBody>
      </p:sp>
      <p:sp>
        <p:nvSpPr>
          <p:cNvPr id="17" name="Πλαίσιο κράτησης θέσης κειμένου 16"/>
          <p:cNvSpPr>
            <a:spLocks noGrp="1"/>
          </p:cNvSpPr>
          <p:nvPr>
            <p:ph type="body" sz="quarter" idx="14"/>
          </p:nvPr>
        </p:nvSpPr>
        <p:spPr>
          <a:xfrm>
            <a:off x="771436" y="5305425"/>
            <a:ext cx="2674620" cy="1097280"/>
          </a:xfrm>
        </p:spPr>
        <p:txBody>
          <a:bodyPr>
            <a:normAutofit/>
          </a:bodyPr>
          <a:lstStyle>
            <a:lvl1pPr marL="0" indent="0" latinLnBrk="0">
              <a:buNone/>
              <a:defRPr lang="el-GR" sz="1350"/>
            </a:lvl1pPr>
            <a:lvl2pPr marL="0" indent="0" latinLnBrk="0">
              <a:spcBef>
                <a:spcPts val="900"/>
              </a:spcBef>
              <a:buNone/>
              <a:defRPr lang="el-GR" sz="1350"/>
            </a:lvl2pPr>
            <a:lvl3pPr marL="0" indent="0" latinLnBrk="0">
              <a:spcBef>
                <a:spcPts val="900"/>
              </a:spcBef>
              <a:buNone/>
              <a:defRPr lang="el-GR" sz="1350"/>
            </a:lvl3pPr>
            <a:lvl4pPr marL="0" indent="0" latinLnBrk="0">
              <a:spcBef>
                <a:spcPts val="900"/>
              </a:spcBef>
              <a:buNone/>
              <a:defRPr lang="el-GR" sz="1350"/>
            </a:lvl4pPr>
            <a:lvl5pPr marL="0" indent="0" latinLnBrk="0">
              <a:spcBef>
                <a:spcPts val="900"/>
              </a:spcBef>
              <a:buNone/>
              <a:defRPr lang="el-GR" sz="1350"/>
            </a:lvl5pPr>
          </a:lstStyle>
          <a:p>
            <a:pPr lvl="0"/>
            <a:r>
              <a:rPr lang="el-GR"/>
              <a:t>Κάντε κλικ για να επεξεργαστείτε τα στυλ υποδείγματος κειμένου</a:t>
            </a:r>
          </a:p>
        </p:txBody>
      </p:sp>
      <p:sp>
        <p:nvSpPr>
          <p:cNvPr id="20" name="Πλαίσιο κράτησης θέσης κειμένου 16"/>
          <p:cNvSpPr>
            <a:spLocks noGrp="1"/>
          </p:cNvSpPr>
          <p:nvPr>
            <p:ph type="body" sz="quarter" idx="16"/>
          </p:nvPr>
        </p:nvSpPr>
        <p:spPr>
          <a:xfrm>
            <a:off x="4175036" y="5305425"/>
            <a:ext cx="2674620" cy="1097280"/>
          </a:xfrm>
        </p:spPr>
        <p:txBody>
          <a:bodyPr>
            <a:normAutofit/>
          </a:bodyPr>
          <a:lstStyle>
            <a:lvl1pPr marL="0" indent="0" latinLnBrk="0">
              <a:buNone/>
              <a:defRPr lang="el-GR" sz="1350"/>
            </a:lvl1pPr>
            <a:lvl2pPr marL="0" indent="0" latinLnBrk="0">
              <a:spcBef>
                <a:spcPts val="900"/>
              </a:spcBef>
              <a:buNone/>
              <a:defRPr lang="el-GR" sz="1350"/>
            </a:lvl2pPr>
            <a:lvl3pPr marL="0" indent="0" latinLnBrk="0">
              <a:spcBef>
                <a:spcPts val="900"/>
              </a:spcBef>
              <a:buNone/>
              <a:defRPr lang="el-GR" sz="1350"/>
            </a:lvl3pPr>
            <a:lvl4pPr marL="0" indent="0" latinLnBrk="0">
              <a:spcBef>
                <a:spcPts val="900"/>
              </a:spcBef>
              <a:buNone/>
              <a:defRPr lang="el-GR" sz="1350"/>
            </a:lvl4pPr>
            <a:lvl5pPr marL="0" indent="0" latinLnBrk="0">
              <a:spcBef>
                <a:spcPts val="900"/>
              </a:spcBef>
              <a:buNone/>
              <a:defRPr lang="el-GR" sz="1350"/>
            </a:lvl5pPr>
          </a:lstStyle>
          <a:p>
            <a:pPr lvl="0"/>
            <a:r>
              <a:rPr lang="el-GR"/>
              <a:t>Κάντε κλικ για να επεξεργαστείτε τα στυλ υποδείγματος κειμένου</a:t>
            </a:r>
          </a:p>
        </p:txBody>
      </p:sp>
    </p:spTree>
    <p:extLst>
      <p:ext uri="{BB962C8B-B14F-4D97-AF65-F5344CB8AC3E}">
        <p14:creationId xmlns:p14="http://schemas.microsoft.com/office/powerpoint/2010/main" val="165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Τρεις εικόνες με λεζάντες">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Ελεύθερη σχεδίαση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l-GR" sz="1350" dirty="0"/>
          </a:p>
        </p:txBody>
      </p:sp>
      <p:sp>
        <p:nvSpPr>
          <p:cNvPr id="15" name="Πλαίσιο κράτησης θέσης εικόνας 14"/>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lang="el-GR"/>
            </a:lvl1pPr>
          </a:lstStyle>
          <a:p>
            <a:r>
              <a:rPr lang="el-GR" dirty="0"/>
              <a:t>Κάντε κλικ στο εικονίδιο για να προσθέσετε εικόνα</a:t>
            </a:r>
          </a:p>
        </p:txBody>
      </p:sp>
      <p:sp>
        <p:nvSpPr>
          <p:cNvPr id="18" name="Ελεύθερη σχεδίαση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l-GR" sz="1350" dirty="0"/>
          </a:p>
        </p:txBody>
      </p:sp>
      <p:sp>
        <p:nvSpPr>
          <p:cNvPr id="19" name="Πλαίσιο κράτησης θέσης εικόνας 18"/>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lang="el-GR"/>
            </a:lvl1pPr>
          </a:lstStyle>
          <a:p>
            <a:r>
              <a:rPr lang="el-GR" dirty="0"/>
              <a:t>Κάντε κλικ στο εικονίδιο για να προσθέσετε εικόνα</a:t>
            </a:r>
          </a:p>
        </p:txBody>
      </p:sp>
      <p:sp>
        <p:nvSpPr>
          <p:cNvPr id="17" name="Πλαίσιο κράτησης θέσης κειμένου 16"/>
          <p:cNvSpPr>
            <a:spLocks noGrp="1"/>
          </p:cNvSpPr>
          <p:nvPr>
            <p:ph type="body" sz="quarter" idx="14"/>
          </p:nvPr>
        </p:nvSpPr>
        <p:spPr>
          <a:xfrm>
            <a:off x="771436" y="5919255"/>
            <a:ext cx="6078062" cy="497420"/>
          </a:xfrm>
        </p:spPr>
        <p:txBody>
          <a:bodyPr>
            <a:normAutofit/>
          </a:bodyPr>
          <a:lstStyle>
            <a:lvl1pPr marL="0" indent="0" latinLnBrk="0">
              <a:spcBef>
                <a:spcPts val="0"/>
              </a:spcBef>
              <a:buNone/>
              <a:defRPr lang="el-GR" sz="1200"/>
            </a:lvl1pPr>
            <a:lvl2pPr marL="0" indent="0" latinLnBrk="0">
              <a:spcBef>
                <a:spcPts val="900"/>
              </a:spcBef>
              <a:buNone/>
              <a:defRPr lang="el-GR" sz="1350"/>
            </a:lvl2pPr>
            <a:lvl3pPr marL="0" indent="0" latinLnBrk="0">
              <a:spcBef>
                <a:spcPts val="900"/>
              </a:spcBef>
              <a:buNone/>
              <a:defRPr lang="el-GR" sz="1350"/>
            </a:lvl3pPr>
            <a:lvl4pPr marL="0" indent="0" latinLnBrk="0">
              <a:spcBef>
                <a:spcPts val="900"/>
              </a:spcBef>
              <a:buNone/>
              <a:defRPr lang="el-GR" sz="1350"/>
            </a:lvl4pPr>
            <a:lvl5pPr marL="0" indent="0" latinLnBrk="0">
              <a:spcBef>
                <a:spcPts val="900"/>
              </a:spcBef>
              <a:buNone/>
              <a:defRPr lang="el-GR" sz="1350"/>
            </a:lvl5pPr>
          </a:lstStyle>
          <a:p>
            <a:pPr lvl="0"/>
            <a:r>
              <a:rPr lang="el-GR"/>
              <a:t>Κάντε κλικ για να επεξεργαστείτε τα στυλ υποδείγματος κειμένου</a:t>
            </a:r>
          </a:p>
        </p:txBody>
      </p:sp>
      <p:sp>
        <p:nvSpPr>
          <p:cNvPr id="12" name="Ελεύθερη σχεδίαση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l-GR" sz="1350" dirty="0"/>
          </a:p>
        </p:txBody>
      </p:sp>
      <p:sp>
        <p:nvSpPr>
          <p:cNvPr id="13" name="Πλαίσιο κράτησης θέσης εικόνας 12"/>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lang="el-GR"/>
            </a:lvl1pPr>
          </a:lstStyle>
          <a:p>
            <a:r>
              <a:rPr lang="el-GR" dirty="0"/>
              <a:t>Κάντε κλικ στο εικονίδιο για να προσθέσετε εικόνα</a:t>
            </a:r>
          </a:p>
        </p:txBody>
      </p:sp>
      <p:sp>
        <p:nvSpPr>
          <p:cNvPr id="2" name="Τίτλος 1"/>
          <p:cNvSpPr>
            <a:spLocks noGrp="1"/>
          </p:cNvSpPr>
          <p:nvPr>
            <p:ph type="title"/>
          </p:nvPr>
        </p:nvSpPr>
        <p:spPr>
          <a:xfrm>
            <a:off x="771436" y="5305425"/>
            <a:ext cx="6078062" cy="579921"/>
          </a:xfrm>
        </p:spPr>
        <p:txBody>
          <a:bodyPr>
            <a:normAutofit/>
          </a:bodyPr>
          <a:lstStyle>
            <a:lvl1pPr latinLnBrk="0">
              <a:defRPr lang="el-GR" sz="1800">
                <a:solidFill>
                  <a:schemeClr val="accent1"/>
                </a:solidFill>
              </a:defRPr>
            </a:lvl1pPr>
          </a:lstStyle>
          <a:p>
            <a:r>
              <a:rPr lang="el-GR"/>
              <a:t>Κάντε κλικ για να επεξεργαστείτε το στυλ υποδείγματος τίτλου</a:t>
            </a:r>
          </a:p>
        </p:txBody>
      </p:sp>
    </p:spTree>
    <p:extLst>
      <p:ext uri="{BB962C8B-B14F-4D97-AF65-F5344CB8AC3E}">
        <p14:creationId xmlns:p14="http://schemas.microsoft.com/office/powerpoint/2010/main" val="2939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Πέντε εικόνες">
    <p:spTree>
      <p:nvGrpSpPr>
        <p:cNvPr id="1" name=""/>
        <p:cNvGrpSpPr/>
        <p:nvPr/>
      </p:nvGrpSpPr>
      <p:grpSpPr>
        <a:xfrm>
          <a:off x="0" y="0"/>
          <a:ext cx="0" cy="0"/>
          <a:chOff x="0" y="0"/>
          <a:chExt cx="0" cy="0"/>
        </a:xfrm>
      </p:grpSpPr>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8" name="Ελεύθερη σχεδίαση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l-GR" sz="1350" dirty="0"/>
          </a:p>
        </p:txBody>
      </p:sp>
      <p:sp>
        <p:nvSpPr>
          <p:cNvPr id="9" name="Πλαίσιο κράτησης θέσης εικόνας 8"/>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lang="el-GR"/>
            </a:lvl1pPr>
          </a:lstStyle>
          <a:p>
            <a:r>
              <a:rPr lang="el-GR" dirty="0"/>
              <a:t>Κάντε κλικ στο εικονίδιο για να προσθέσετε εικόνα</a:t>
            </a:r>
          </a:p>
        </p:txBody>
      </p:sp>
      <p:sp>
        <p:nvSpPr>
          <p:cNvPr id="10" name="Ελεύθερη σχεδίαση 5"/>
          <p:cNvSpPr>
            <a:spLocks/>
          </p:cNvSpPr>
          <p:nvPr/>
        </p:nvSpPr>
        <p:spPr bwMode="gray">
          <a:xfrm>
            <a:off x="612141" y="384724"/>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l-GR" sz="1350" dirty="0"/>
          </a:p>
        </p:txBody>
      </p:sp>
      <p:sp>
        <p:nvSpPr>
          <p:cNvPr id="11" name="Πλαίσιο κράτησης θέσης εικόνας 10"/>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lang="el-GR"/>
            </a:lvl1pPr>
          </a:lstStyle>
          <a:p>
            <a:r>
              <a:rPr lang="el-GR" dirty="0"/>
              <a:t>Κάντε κλικ στο εικονίδιο για να προσθέσετε εικόνα</a:t>
            </a:r>
          </a:p>
        </p:txBody>
      </p:sp>
      <p:sp>
        <p:nvSpPr>
          <p:cNvPr id="12" name="Ελεύθερη σχεδίαση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l-GR" sz="1350" dirty="0"/>
          </a:p>
        </p:txBody>
      </p:sp>
      <p:sp>
        <p:nvSpPr>
          <p:cNvPr id="13" name="Πλαίσιο κράτησης θέσης εικόνας 12"/>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lang="el-GR"/>
            </a:lvl1pPr>
          </a:lstStyle>
          <a:p>
            <a:r>
              <a:rPr lang="el-GR" dirty="0"/>
              <a:t>Κάντε κλικ στο εικονίδιο για να προσθέσετε εικόνα</a:t>
            </a:r>
          </a:p>
        </p:txBody>
      </p:sp>
      <p:sp>
        <p:nvSpPr>
          <p:cNvPr id="14" name="Ελεύθερη σχεδίαση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l-GR" sz="1350" dirty="0"/>
          </a:p>
        </p:txBody>
      </p:sp>
      <p:sp>
        <p:nvSpPr>
          <p:cNvPr id="15" name="Πλαίσιο κράτησης θέσης εικόνας 14"/>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latinLnBrk="0">
              <a:buNone/>
              <a:defRPr lang="el-GR"/>
            </a:lvl1pPr>
          </a:lstStyle>
          <a:p>
            <a:r>
              <a:rPr lang="el-GR" dirty="0"/>
              <a:t>Κάντε κλικ στο εικονίδιο για να προσθέσετε εικόνα</a:t>
            </a:r>
          </a:p>
        </p:txBody>
      </p:sp>
      <p:sp>
        <p:nvSpPr>
          <p:cNvPr id="20" name="Ελεύθερη σχεδίαση 5"/>
          <p:cNvSpPr>
            <a:spLocks/>
          </p:cNvSpPr>
          <p:nvPr/>
        </p:nvSpPr>
        <p:spPr bwMode="gray">
          <a:xfrm>
            <a:off x="3136900" y="3448512"/>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l-GR" sz="1350" dirty="0"/>
          </a:p>
        </p:txBody>
      </p:sp>
      <p:sp>
        <p:nvSpPr>
          <p:cNvPr id="21" name="Πλαίσιο κράτησης θέσης εικόνας 20"/>
          <p:cNvSpPr>
            <a:spLocks noGrp="1"/>
          </p:cNvSpPr>
          <p:nvPr>
            <p:ph type="pic" sz="quarter" idx="18"/>
          </p:nvPr>
        </p:nvSpPr>
        <p:spPr>
          <a:xfrm>
            <a:off x="3318326" y="3619783"/>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latinLnBrk="0">
              <a:buNone/>
              <a:defRPr lang="el-GR"/>
            </a:lvl1pPr>
          </a:lstStyle>
          <a:p>
            <a:r>
              <a:rPr lang="el-GR" dirty="0"/>
              <a:t>Κάντε κλικ στο εικονίδιο για να προσθέσετε εικόνα</a:t>
            </a:r>
          </a:p>
        </p:txBody>
      </p:sp>
    </p:spTree>
    <p:extLst>
      <p:ext uri="{BB962C8B-B14F-4D97-AF65-F5344CB8AC3E}">
        <p14:creationId xmlns:p14="http://schemas.microsoft.com/office/powerpoint/2010/main" val="341736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κατακόρυφου κειμένου 2"/>
          <p:cNvSpPr>
            <a:spLocks noGrp="1"/>
          </p:cNvSpPr>
          <p:nvPr>
            <p:ph type="body" orient="vert" idx="1"/>
          </p:nvPr>
        </p:nvSpPr>
        <p:spPr/>
        <p:txBody>
          <a:bodyPr vert="eaVert"/>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ημερομηνίας 3"/>
          <p:cNvSpPr>
            <a:spLocks noGrp="1"/>
          </p:cNvSpPr>
          <p:nvPr>
            <p:ph type="dt" sz="half" idx="10"/>
          </p:nvPr>
        </p:nvSpPr>
        <p:spPr/>
        <p:txBody>
          <a:bodyPr/>
          <a:lstStyle/>
          <a:p>
            <a:fld id="{7FC8593D-7C47-471E-A8DF-97AC4FFD13F5}" type="datetimeFigureOut">
              <a:rPr lang="en-US"/>
              <a:pPr/>
              <a:t>10/19/2022</a:t>
            </a:fld>
            <a:endParaRPr lang="el-GR" dirty="0"/>
          </a:p>
        </p:txBody>
      </p:sp>
      <p:sp>
        <p:nvSpPr>
          <p:cNvPr id="5" name="Πλαίσιο κράτησης θέσης υποσέλιδου 4"/>
          <p:cNvSpPr>
            <a:spLocks noGrp="1"/>
          </p:cNvSpPr>
          <p:nvPr>
            <p:ph type="ftr" sz="quarter" idx="11"/>
          </p:nvPr>
        </p:nvSpPr>
        <p:spPr/>
        <p:txBody>
          <a:bodyPr/>
          <a:lstStyle/>
          <a:p>
            <a:endParaRPr lang="el-GR" dirty="0"/>
          </a:p>
        </p:txBody>
      </p:sp>
      <p:sp>
        <p:nvSpPr>
          <p:cNvPr id="6" name="Πλαίσιο κράτησης θέσης αριθμού διαφάνειας 5"/>
          <p:cNvSpPr>
            <a:spLocks noGrp="1"/>
          </p:cNvSpPr>
          <p:nvPr>
            <p:ph type="sldNum" sz="quarter" idx="12"/>
          </p:nvPr>
        </p:nvSpPr>
        <p:spPr/>
        <p:txBody>
          <a:bodyPr/>
          <a:lstStyle/>
          <a:p>
            <a:fld id="{289D71E3-7D81-4C24-B9D8-6B108755C64C}" type="slidenum">
              <a:rPr/>
              <a:pPr/>
              <a:t>‹#›</a:t>
            </a:fld>
            <a:endParaRPr lang="el-GR" dirty="0"/>
          </a:p>
        </p:txBody>
      </p:sp>
    </p:spTree>
    <p:extLst>
      <p:ext uri="{BB962C8B-B14F-4D97-AF65-F5344CB8AC3E}">
        <p14:creationId xmlns:p14="http://schemas.microsoft.com/office/powerpoint/2010/main" val="183520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1" y="365125"/>
            <a:ext cx="1371599" cy="4940300"/>
          </a:xfrm>
        </p:spPr>
        <p:txBody>
          <a:bodyPr vert="eaVert"/>
          <a:lstStyle/>
          <a:p>
            <a:r>
              <a:rPr lang="el-GR"/>
              <a:t>Κάντε κλικ για να επεξεργαστείτε το στυλ υποδείγματος τίτλου</a:t>
            </a:r>
          </a:p>
        </p:txBody>
      </p:sp>
      <p:sp>
        <p:nvSpPr>
          <p:cNvPr id="3" name="Πλαίσιο κράτησης θέσης κατακόρυφου κειμένου 2"/>
          <p:cNvSpPr>
            <a:spLocks noGrp="1"/>
          </p:cNvSpPr>
          <p:nvPr>
            <p:ph type="body" orient="vert" idx="1"/>
          </p:nvPr>
        </p:nvSpPr>
        <p:spPr>
          <a:xfrm>
            <a:off x="1143000" y="365125"/>
            <a:ext cx="5143500" cy="4940300"/>
          </a:xfrm>
        </p:spPr>
        <p:txBody>
          <a:bodyPr vert="eaVert"/>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ημερομηνίας 3"/>
          <p:cNvSpPr>
            <a:spLocks noGrp="1"/>
          </p:cNvSpPr>
          <p:nvPr>
            <p:ph type="dt" sz="half" idx="10"/>
          </p:nvPr>
        </p:nvSpPr>
        <p:spPr/>
        <p:txBody>
          <a:bodyPr/>
          <a:lstStyle/>
          <a:p>
            <a:fld id="{7FC8593D-7C47-471E-A8DF-97AC4FFD13F5}" type="datetimeFigureOut">
              <a:rPr lang="en-US"/>
              <a:pPr/>
              <a:t>10/19/2022</a:t>
            </a:fld>
            <a:endParaRPr lang="el-GR" dirty="0"/>
          </a:p>
        </p:txBody>
      </p:sp>
      <p:sp>
        <p:nvSpPr>
          <p:cNvPr id="5" name="Πλαίσιο κράτησης θέσης υποσέλιδου 4"/>
          <p:cNvSpPr>
            <a:spLocks noGrp="1"/>
          </p:cNvSpPr>
          <p:nvPr>
            <p:ph type="ftr" sz="quarter" idx="11"/>
          </p:nvPr>
        </p:nvSpPr>
        <p:spPr/>
        <p:txBody>
          <a:bodyPr/>
          <a:lstStyle/>
          <a:p>
            <a:endParaRPr lang="el-GR" dirty="0"/>
          </a:p>
        </p:txBody>
      </p:sp>
      <p:sp>
        <p:nvSpPr>
          <p:cNvPr id="6" name="Πλαίσιο κράτησης θέσης αριθμού διαφάνειας 5"/>
          <p:cNvSpPr>
            <a:spLocks noGrp="1"/>
          </p:cNvSpPr>
          <p:nvPr>
            <p:ph type="sldNum" sz="quarter" idx="12"/>
          </p:nvPr>
        </p:nvSpPr>
        <p:spPr/>
        <p:txBody>
          <a:bodyPr/>
          <a:lstStyle/>
          <a:p>
            <a:fld id="{289D71E3-7D81-4C24-B9D8-6B108755C64C}" type="slidenum">
              <a:rPr/>
              <a:pPr/>
              <a:t>‹#›</a:t>
            </a:fld>
            <a:endParaRPr lang="el-GR" dirty="0"/>
          </a:p>
        </p:txBody>
      </p:sp>
    </p:spTree>
    <p:extLst>
      <p:ext uri="{BB962C8B-B14F-4D97-AF65-F5344CB8AC3E}">
        <p14:creationId xmlns:p14="http://schemas.microsoft.com/office/powerpoint/2010/main" val="22825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Διαφάνεια απλή">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609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Διαφάνεια απλή">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780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idx="1"/>
          </p:nvPr>
        </p:nvSpPr>
        <p:spPr>
          <a:xfrm>
            <a:off x="486095" y="1268760"/>
            <a:ext cx="8229600" cy="4525963"/>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Tree>
    <p:extLst>
      <p:ext uri="{BB962C8B-B14F-4D97-AF65-F5344CB8AC3E}">
        <p14:creationId xmlns:p14="http://schemas.microsoft.com/office/powerpoint/2010/main" val="2664421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4392CD-BA4B-4630-BE57-0E752F60A62C}"/>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CE0F4EB-2F9F-45DC-8384-332BC4C6901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82D08C8-FBFF-491E-99A6-4D960DD30655}"/>
              </a:ext>
            </a:extLst>
          </p:cNvPr>
          <p:cNvSpPr>
            <a:spLocks noGrp="1"/>
          </p:cNvSpPr>
          <p:nvPr>
            <p:ph type="dt" sz="half" idx="10"/>
          </p:nvPr>
        </p:nvSpPr>
        <p:spPr/>
        <p:txBody>
          <a:bodyPr/>
          <a:lstStyle/>
          <a:p>
            <a:fld id="{BF459913-6DD1-4562-B643-37EA5ACA6BD2}" type="datetimeFigureOut">
              <a:rPr lang="el-GR" smtClean="0"/>
              <a:t>19/10/2022</a:t>
            </a:fld>
            <a:endParaRPr lang="el-GR"/>
          </a:p>
        </p:txBody>
      </p:sp>
      <p:sp>
        <p:nvSpPr>
          <p:cNvPr id="5" name="Θέση υποσέλιδου 4">
            <a:extLst>
              <a:ext uri="{FF2B5EF4-FFF2-40B4-BE49-F238E27FC236}">
                <a16:creationId xmlns:a16="http://schemas.microsoft.com/office/drawing/2014/main" id="{6F29A962-7ADE-4344-99DA-EA80C42FD39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DFB9429-5324-4EDD-A612-307CD3CE6130}"/>
              </a:ext>
            </a:extLst>
          </p:cNvPr>
          <p:cNvSpPr>
            <a:spLocks noGrp="1"/>
          </p:cNvSpPr>
          <p:nvPr>
            <p:ph type="sldNum" sz="quarter" idx="12"/>
          </p:nvPr>
        </p:nvSpPr>
        <p:spPr/>
        <p:txBody>
          <a:bodyPr/>
          <a:lstStyle/>
          <a:p>
            <a:fld id="{BF985DC0-895C-49AA-BAC3-90D5398C5614}" type="slidenum">
              <a:rPr lang="el-GR" smtClean="0"/>
              <a:t>‹#›</a:t>
            </a:fld>
            <a:endParaRPr lang="el-GR"/>
          </a:p>
        </p:txBody>
      </p:sp>
    </p:spTree>
    <p:extLst>
      <p:ext uri="{BB962C8B-B14F-4D97-AF65-F5344CB8AC3E}">
        <p14:creationId xmlns:p14="http://schemas.microsoft.com/office/powerpoint/2010/main" val="2027764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1EFF66-6241-41ED-93F9-9B9629A87E9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995ADAA-F736-4F3C-BE4A-47F95C77818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0F6BFE5-853A-4D28-BC5F-A378F4551C6D}"/>
              </a:ext>
            </a:extLst>
          </p:cNvPr>
          <p:cNvSpPr>
            <a:spLocks noGrp="1"/>
          </p:cNvSpPr>
          <p:nvPr>
            <p:ph type="dt" sz="half" idx="10"/>
          </p:nvPr>
        </p:nvSpPr>
        <p:spPr/>
        <p:txBody>
          <a:bodyPr/>
          <a:lstStyle/>
          <a:p>
            <a:fld id="{BF459913-6DD1-4562-B643-37EA5ACA6BD2}" type="datetimeFigureOut">
              <a:rPr lang="el-GR" smtClean="0"/>
              <a:t>19/10/2022</a:t>
            </a:fld>
            <a:endParaRPr lang="el-GR"/>
          </a:p>
        </p:txBody>
      </p:sp>
      <p:sp>
        <p:nvSpPr>
          <p:cNvPr id="5" name="Θέση υποσέλιδου 4">
            <a:extLst>
              <a:ext uri="{FF2B5EF4-FFF2-40B4-BE49-F238E27FC236}">
                <a16:creationId xmlns:a16="http://schemas.microsoft.com/office/drawing/2014/main" id="{AB3B7871-83A2-4560-8985-AF2E947C2ED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2FF94E0-EA36-4EF8-A2A2-0EDFE71EC7E0}"/>
              </a:ext>
            </a:extLst>
          </p:cNvPr>
          <p:cNvSpPr>
            <a:spLocks noGrp="1"/>
          </p:cNvSpPr>
          <p:nvPr>
            <p:ph type="sldNum" sz="quarter" idx="12"/>
          </p:nvPr>
        </p:nvSpPr>
        <p:spPr/>
        <p:txBody>
          <a:bodyPr/>
          <a:lstStyle/>
          <a:p>
            <a:fld id="{BF985DC0-895C-49AA-BAC3-90D5398C5614}" type="slidenum">
              <a:rPr lang="el-GR" smtClean="0"/>
              <a:t>‹#›</a:t>
            </a:fld>
            <a:endParaRPr lang="el-GR"/>
          </a:p>
        </p:txBody>
      </p:sp>
    </p:spTree>
    <p:extLst>
      <p:ext uri="{BB962C8B-B14F-4D97-AF65-F5344CB8AC3E}">
        <p14:creationId xmlns:p14="http://schemas.microsoft.com/office/powerpoint/2010/main" val="2565531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D9A65E-D1B9-4140-A5D8-8C82C3A00223}"/>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6ACBDCC-59FB-49C9-9293-B9088FAB2CD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9B5BBDD-5EE0-442A-9805-21C49983CD59}"/>
              </a:ext>
            </a:extLst>
          </p:cNvPr>
          <p:cNvSpPr>
            <a:spLocks noGrp="1"/>
          </p:cNvSpPr>
          <p:nvPr>
            <p:ph type="dt" sz="half" idx="10"/>
          </p:nvPr>
        </p:nvSpPr>
        <p:spPr/>
        <p:txBody>
          <a:bodyPr/>
          <a:lstStyle/>
          <a:p>
            <a:fld id="{BF459913-6DD1-4562-B643-37EA5ACA6BD2}" type="datetimeFigureOut">
              <a:rPr lang="el-GR" smtClean="0"/>
              <a:t>19/10/2022</a:t>
            </a:fld>
            <a:endParaRPr lang="el-GR"/>
          </a:p>
        </p:txBody>
      </p:sp>
      <p:sp>
        <p:nvSpPr>
          <p:cNvPr id="5" name="Θέση υποσέλιδου 4">
            <a:extLst>
              <a:ext uri="{FF2B5EF4-FFF2-40B4-BE49-F238E27FC236}">
                <a16:creationId xmlns:a16="http://schemas.microsoft.com/office/drawing/2014/main" id="{40D8B0D8-1C06-481E-B9A3-44219C3CEB0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A7DAB22-119B-4E32-AFA4-CAEED229E3D1}"/>
              </a:ext>
            </a:extLst>
          </p:cNvPr>
          <p:cNvSpPr>
            <a:spLocks noGrp="1"/>
          </p:cNvSpPr>
          <p:nvPr>
            <p:ph type="sldNum" sz="quarter" idx="12"/>
          </p:nvPr>
        </p:nvSpPr>
        <p:spPr/>
        <p:txBody>
          <a:bodyPr/>
          <a:lstStyle/>
          <a:p>
            <a:fld id="{BF985DC0-895C-49AA-BAC3-90D5398C5614}" type="slidenum">
              <a:rPr lang="el-GR" smtClean="0"/>
              <a:t>‹#›</a:t>
            </a:fld>
            <a:endParaRPr lang="el-GR"/>
          </a:p>
        </p:txBody>
      </p:sp>
    </p:spTree>
    <p:extLst>
      <p:ext uri="{BB962C8B-B14F-4D97-AF65-F5344CB8AC3E}">
        <p14:creationId xmlns:p14="http://schemas.microsoft.com/office/powerpoint/2010/main" val="446554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EA9E03-AB78-4C25-9A71-D9223A20ACE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17F5703-0975-47C0-959D-7CE2E3158429}"/>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1E3CD52-ACA8-4A31-8E21-476783516CDB}"/>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670E90A-8F96-4EEB-B5A0-919B588FD60C}"/>
              </a:ext>
            </a:extLst>
          </p:cNvPr>
          <p:cNvSpPr>
            <a:spLocks noGrp="1"/>
          </p:cNvSpPr>
          <p:nvPr>
            <p:ph type="dt" sz="half" idx="10"/>
          </p:nvPr>
        </p:nvSpPr>
        <p:spPr/>
        <p:txBody>
          <a:bodyPr/>
          <a:lstStyle/>
          <a:p>
            <a:fld id="{BF459913-6DD1-4562-B643-37EA5ACA6BD2}" type="datetimeFigureOut">
              <a:rPr lang="el-GR" smtClean="0"/>
              <a:t>19/10/2022</a:t>
            </a:fld>
            <a:endParaRPr lang="el-GR"/>
          </a:p>
        </p:txBody>
      </p:sp>
      <p:sp>
        <p:nvSpPr>
          <p:cNvPr id="6" name="Θέση υποσέλιδου 5">
            <a:extLst>
              <a:ext uri="{FF2B5EF4-FFF2-40B4-BE49-F238E27FC236}">
                <a16:creationId xmlns:a16="http://schemas.microsoft.com/office/drawing/2014/main" id="{2DE9F69B-C2FA-4971-BB7A-4797B3BB209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982259F-72D9-4BE7-8DEB-5AB0E36869FD}"/>
              </a:ext>
            </a:extLst>
          </p:cNvPr>
          <p:cNvSpPr>
            <a:spLocks noGrp="1"/>
          </p:cNvSpPr>
          <p:nvPr>
            <p:ph type="sldNum" sz="quarter" idx="12"/>
          </p:nvPr>
        </p:nvSpPr>
        <p:spPr/>
        <p:txBody>
          <a:bodyPr/>
          <a:lstStyle/>
          <a:p>
            <a:fld id="{BF985DC0-895C-49AA-BAC3-90D5398C5614}" type="slidenum">
              <a:rPr lang="el-GR" smtClean="0"/>
              <a:t>‹#›</a:t>
            </a:fld>
            <a:endParaRPr lang="el-GR"/>
          </a:p>
        </p:txBody>
      </p:sp>
    </p:spTree>
    <p:extLst>
      <p:ext uri="{BB962C8B-B14F-4D97-AF65-F5344CB8AC3E}">
        <p14:creationId xmlns:p14="http://schemas.microsoft.com/office/powerpoint/2010/main" val="1376039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C839A2-C388-4BD6-BF59-9459C70D6635}"/>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9225FA3-9B65-4EEF-94E2-BB6049F5E62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CBDB1022-01C5-431E-B859-B5747B9AD6E9}"/>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7D362AD-3B0D-4D04-8DA2-FC29D1C71B2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00DF1F6-5121-4632-B2B5-D420DCAE65FA}"/>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DB09A86-1B27-4073-896F-768351B6D273}"/>
              </a:ext>
            </a:extLst>
          </p:cNvPr>
          <p:cNvSpPr>
            <a:spLocks noGrp="1"/>
          </p:cNvSpPr>
          <p:nvPr>
            <p:ph type="dt" sz="half" idx="10"/>
          </p:nvPr>
        </p:nvSpPr>
        <p:spPr/>
        <p:txBody>
          <a:bodyPr/>
          <a:lstStyle/>
          <a:p>
            <a:fld id="{BF459913-6DD1-4562-B643-37EA5ACA6BD2}" type="datetimeFigureOut">
              <a:rPr lang="el-GR" smtClean="0"/>
              <a:t>19/10/2022</a:t>
            </a:fld>
            <a:endParaRPr lang="el-GR"/>
          </a:p>
        </p:txBody>
      </p:sp>
      <p:sp>
        <p:nvSpPr>
          <p:cNvPr id="8" name="Θέση υποσέλιδου 7">
            <a:extLst>
              <a:ext uri="{FF2B5EF4-FFF2-40B4-BE49-F238E27FC236}">
                <a16:creationId xmlns:a16="http://schemas.microsoft.com/office/drawing/2014/main" id="{86F70A3C-395F-4B44-85FD-AD978C2C763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6712CC0-BBEA-4258-9EB9-073549EDA700}"/>
              </a:ext>
            </a:extLst>
          </p:cNvPr>
          <p:cNvSpPr>
            <a:spLocks noGrp="1"/>
          </p:cNvSpPr>
          <p:nvPr>
            <p:ph type="sldNum" sz="quarter" idx="12"/>
          </p:nvPr>
        </p:nvSpPr>
        <p:spPr/>
        <p:txBody>
          <a:bodyPr/>
          <a:lstStyle/>
          <a:p>
            <a:fld id="{BF985DC0-895C-49AA-BAC3-90D5398C5614}" type="slidenum">
              <a:rPr lang="el-GR" smtClean="0"/>
              <a:t>‹#›</a:t>
            </a:fld>
            <a:endParaRPr lang="el-GR"/>
          </a:p>
        </p:txBody>
      </p:sp>
    </p:spTree>
    <p:extLst>
      <p:ext uri="{BB962C8B-B14F-4D97-AF65-F5344CB8AC3E}">
        <p14:creationId xmlns:p14="http://schemas.microsoft.com/office/powerpoint/2010/main" val="1050641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2CC7FE-A5BD-44D0-9593-729DB66D1D6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2322A54-EAD5-4D41-AA92-44C19A1518AC}"/>
              </a:ext>
            </a:extLst>
          </p:cNvPr>
          <p:cNvSpPr>
            <a:spLocks noGrp="1"/>
          </p:cNvSpPr>
          <p:nvPr>
            <p:ph type="dt" sz="half" idx="10"/>
          </p:nvPr>
        </p:nvSpPr>
        <p:spPr/>
        <p:txBody>
          <a:bodyPr/>
          <a:lstStyle/>
          <a:p>
            <a:fld id="{BF459913-6DD1-4562-B643-37EA5ACA6BD2}" type="datetimeFigureOut">
              <a:rPr lang="el-GR" smtClean="0"/>
              <a:t>19/10/2022</a:t>
            </a:fld>
            <a:endParaRPr lang="el-GR"/>
          </a:p>
        </p:txBody>
      </p:sp>
      <p:sp>
        <p:nvSpPr>
          <p:cNvPr id="4" name="Θέση υποσέλιδου 3">
            <a:extLst>
              <a:ext uri="{FF2B5EF4-FFF2-40B4-BE49-F238E27FC236}">
                <a16:creationId xmlns:a16="http://schemas.microsoft.com/office/drawing/2014/main" id="{4616D948-44F3-47FE-B15F-BFF4D3AFCA5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D3D4D7A-D3A8-4B8D-97B0-C4C4EA789A55}"/>
              </a:ext>
            </a:extLst>
          </p:cNvPr>
          <p:cNvSpPr>
            <a:spLocks noGrp="1"/>
          </p:cNvSpPr>
          <p:nvPr>
            <p:ph type="sldNum" sz="quarter" idx="12"/>
          </p:nvPr>
        </p:nvSpPr>
        <p:spPr/>
        <p:txBody>
          <a:bodyPr/>
          <a:lstStyle/>
          <a:p>
            <a:fld id="{BF985DC0-895C-49AA-BAC3-90D5398C5614}" type="slidenum">
              <a:rPr lang="el-GR" smtClean="0"/>
              <a:t>‹#›</a:t>
            </a:fld>
            <a:endParaRPr lang="el-GR"/>
          </a:p>
        </p:txBody>
      </p:sp>
    </p:spTree>
    <p:extLst>
      <p:ext uri="{BB962C8B-B14F-4D97-AF65-F5344CB8AC3E}">
        <p14:creationId xmlns:p14="http://schemas.microsoft.com/office/powerpoint/2010/main" val="3019793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D7FB8BC-83D4-44CF-A799-3FD79741BD18}"/>
              </a:ext>
            </a:extLst>
          </p:cNvPr>
          <p:cNvSpPr>
            <a:spLocks noGrp="1"/>
          </p:cNvSpPr>
          <p:nvPr>
            <p:ph type="dt" sz="half" idx="10"/>
          </p:nvPr>
        </p:nvSpPr>
        <p:spPr/>
        <p:txBody>
          <a:bodyPr/>
          <a:lstStyle/>
          <a:p>
            <a:fld id="{BF459913-6DD1-4562-B643-37EA5ACA6BD2}" type="datetimeFigureOut">
              <a:rPr lang="el-GR" smtClean="0"/>
              <a:t>19/10/2022</a:t>
            </a:fld>
            <a:endParaRPr lang="el-GR"/>
          </a:p>
        </p:txBody>
      </p:sp>
      <p:sp>
        <p:nvSpPr>
          <p:cNvPr id="3" name="Θέση υποσέλιδου 2">
            <a:extLst>
              <a:ext uri="{FF2B5EF4-FFF2-40B4-BE49-F238E27FC236}">
                <a16:creationId xmlns:a16="http://schemas.microsoft.com/office/drawing/2014/main" id="{148F3003-78D0-4C4B-A5D1-31737970696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CD05DED-D403-44B2-A326-8B25F4330337}"/>
              </a:ext>
            </a:extLst>
          </p:cNvPr>
          <p:cNvSpPr>
            <a:spLocks noGrp="1"/>
          </p:cNvSpPr>
          <p:nvPr>
            <p:ph type="sldNum" sz="quarter" idx="12"/>
          </p:nvPr>
        </p:nvSpPr>
        <p:spPr/>
        <p:txBody>
          <a:bodyPr/>
          <a:lstStyle/>
          <a:p>
            <a:fld id="{BF985DC0-895C-49AA-BAC3-90D5398C5614}" type="slidenum">
              <a:rPr lang="el-GR" smtClean="0"/>
              <a:t>‹#›</a:t>
            </a:fld>
            <a:endParaRPr lang="el-GR"/>
          </a:p>
        </p:txBody>
      </p:sp>
    </p:spTree>
    <p:extLst>
      <p:ext uri="{BB962C8B-B14F-4D97-AF65-F5344CB8AC3E}">
        <p14:creationId xmlns:p14="http://schemas.microsoft.com/office/powerpoint/2010/main" val="3915840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34F084-0D95-4142-8213-1C80F9FC5BC1}"/>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BD53633-426B-4CBC-A027-18B696A00AF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20829EA-4CE2-4080-9115-6343094357A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B2CE989-3C33-4055-918E-B97DDA3569F1}"/>
              </a:ext>
            </a:extLst>
          </p:cNvPr>
          <p:cNvSpPr>
            <a:spLocks noGrp="1"/>
          </p:cNvSpPr>
          <p:nvPr>
            <p:ph type="dt" sz="half" idx="10"/>
          </p:nvPr>
        </p:nvSpPr>
        <p:spPr/>
        <p:txBody>
          <a:bodyPr/>
          <a:lstStyle/>
          <a:p>
            <a:fld id="{BF459913-6DD1-4562-B643-37EA5ACA6BD2}" type="datetimeFigureOut">
              <a:rPr lang="el-GR" smtClean="0"/>
              <a:t>19/10/2022</a:t>
            </a:fld>
            <a:endParaRPr lang="el-GR"/>
          </a:p>
        </p:txBody>
      </p:sp>
      <p:sp>
        <p:nvSpPr>
          <p:cNvPr id="6" name="Θέση υποσέλιδου 5">
            <a:extLst>
              <a:ext uri="{FF2B5EF4-FFF2-40B4-BE49-F238E27FC236}">
                <a16:creationId xmlns:a16="http://schemas.microsoft.com/office/drawing/2014/main" id="{B404504E-676D-43B8-80F6-BB08FEBD471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F66FDA9-7C06-4719-A0F1-6C2AD971B8FE}"/>
              </a:ext>
            </a:extLst>
          </p:cNvPr>
          <p:cNvSpPr>
            <a:spLocks noGrp="1"/>
          </p:cNvSpPr>
          <p:nvPr>
            <p:ph type="sldNum" sz="quarter" idx="12"/>
          </p:nvPr>
        </p:nvSpPr>
        <p:spPr/>
        <p:txBody>
          <a:bodyPr/>
          <a:lstStyle/>
          <a:p>
            <a:fld id="{BF985DC0-895C-49AA-BAC3-90D5398C5614}" type="slidenum">
              <a:rPr lang="el-GR" smtClean="0"/>
              <a:t>‹#›</a:t>
            </a:fld>
            <a:endParaRPr lang="el-GR"/>
          </a:p>
        </p:txBody>
      </p:sp>
    </p:spTree>
    <p:extLst>
      <p:ext uri="{BB962C8B-B14F-4D97-AF65-F5344CB8AC3E}">
        <p14:creationId xmlns:p14="http://schemas.microsoft.com/office/powerpoint/2010/main" val="16388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1907704" y="4800600"/>
            <a:ext cx="5370984"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4" name="Θέση εικόνας 2"/>
          <p:cNvSpPr>
            <a:spLocks noGrp="1"/>
          </p:cNvSpPr>
          <p:nvPr>
            <p:ph type="pic" idx="1"/>
          </p:nvPr>
        </p:nvSpPr>
        <p:spPr>
          <a:xfrm>
            <a:off x="1948010" y="1053753"/>
            <a:ext cx="5305769"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1907704" y="5367338"/>
            <a:ext cx="5370984"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2183955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10CF74-4AE0-4B66-BC84-387A8415A35C}"/>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993F8DF-62F9-4D01-81DB-0FEA929B6DF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57A5102E-B04E-4C4A-9040-A4F9970732D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056D137-7FE2-4F88-96BF-4A1211E400C2}"/>
              </a:ext>
            </a:extLst>
          </p:cNvPr>
          <p:cNvSpPr>
            <a:spLocks noGrp="1"/>
          </p:cNvSpPr>
          <p:nvPr>
            <p:ph type="dt" sz="half" idx="10"/>
          </p:nvPr>
        </p:nvSpPr>
        <p:spPr/>
        <p:txBody>
          <a:bodyPr/>
          <a:lstStyle/>
          <a:p>
            <a:fld id="{BF459913-6DD1-4562-B643-37EA5ACA6BD2}" type="datetimeFigureOut">
              <a:rPr lang="el-GR" smtClean="0"/>
              <a:t>19/10/2022</a:t>
            </a:fld>
            <a:endParaRPr lang="el-GR"/>
          </a:p>
        </p:txBody>
      </p:sp>
      <p:sp>
        <p:nvSpPr>
          <p:cNvPr id="6" name="Θέση υποσέλιδου 5">
            <a:extLst>
              <a:ext uri="{FF2B5EF4-FFF2-40B4-BE49-F238E27FC236}">
                <a16:creationId xmlns:a16="http://schemas.microsoft.com/office/drawing/2014/main" id="{1160B6BD-D690-4558-AF78-63A3FA2A0E9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8ED690D-7F07-43AD-85F8-DE74BCCC543B}"/>
              </a:ext>
            </a:extLst>
          </p:cNvPr>
          <p:cNvSpPr>
            <a:spLocks noGrp="1"/>
          </p:cNvSpPr>
          <p:nvPr>
            <p:ph type="sldNum" sz="quarter" idx="12"/>
          </p:nvPr>
        </p:nvSpPr>
        <p:spPr/>
        <p:txBody>
          <a:bodyPr/>
          <a:lstStyle/>
          <a:p>
            <a:fld id="{BF985DC0-895C-49AA-BAC3-90D5398C5614}" type="slidenum">
              <a:rPr lang="el-GR" smtClean="0"/>
              <a:t>‹#›</a:t>
            </a:fld>
            <a:endParaRPr lang="el-GR"/>
          </a:p>
        </p:txBody>
      </p:sp>
    </p:spTree>
    <p:extLst>
      <p:ext uri="{BB962C8B-B14F-4D97-AF65-F5344CB8AC3E}">
        <p14:creationId xmlns:p14="http://schemas.microsoft.com/office/powerpoint/2010/main" val="2463323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EF09EF-6220-48B3-94E8-2252CECF0EE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B70A78F-511E-476D-8638-E99C149057D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D4AA3CE-32CB-4390-802D-50DF1EE294BA}"/>
              </a:ext>
            </a:extLst>
          </p:cNvPr>
          <p:cNvSpPr>
            <a:spLocks noGrp="1"/>
          </p:cNvSpPr>
          <p:nvPr>
            <p:ph type="dt" sz="half" idx="10"/>
          </p:nvPr>
        </p:nvSpPr>
        <p:spPr/>
        <p:txBody>
          <a:bodyPr/>
          <a:lstStyle/>
          <a:p>
            <a:fld id="{BF459913-6DD1-4562-B643-37EA5ACA6BD2}" type="datetimeFigureOut">
              <a:rPr lang="el-GR" smtClean="0"/>
              <a:t>19/10/2022</a:t>
            </a:fld>
            <a:endParaRPr lang="el-GR"/>
          </a:p>
        </p:txBody>
      </p:sp>
      <p:sp>
        <p:nvSpPr>
          <p:cNvPr id="5" name="Θέση υποσέλιδου 4">
            <a:extLst>
              <a:ext uri="{FF2B5EF4-FFF2-40B4-BE49-F238E27FC236}">
                <a16:creationId xmlns:a16="http://schemas.microsoft.com/office/drawing/2014/main" id="{16B85AB7-972E-46E8-921D-8FDDA3E321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8B182A-F8ED-4019-9262-429AFEA269CC}"/>
              </a:ext>
            </a:extLst>
          </p:cNvPr>
          <p:cNvSpPr>
            <a:spLocks noGrp="1"/>
          </p:cNvSpPr>
          <p:nvPr>
            <p:ph type="sldNum" sz="quarter" idx="12"/>
          </p:nvPr>
        </p:nvSpPr>
        <p:spPr/>
        <p:txBody>
          <a:bodyPr/>
          <a:lstStyle/>
          <a:p>
            <a:fld id="{BF985DC0-895C-49AA-BAC3-90D5398C5614}" type="slidenum">
              <a:rPr lang="el-GR" smtClean="0"/>
              <a:t>‹#›</a:t>
            </a:fld>
            <a:endParaRPr lang="el-GR"/>
          </a:p>
        </p:txBody>
      </p:sp>
    </p:spTree>
    <p:extLst>
      <p:ext uri="{BB962C8B-B14F-4D97-AF65-F5344CB8AC3E}">
        <p14:creationId xmlns:p14="http://schemas.microsoft.com/office/powerpoint/2010/main" val="2386912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44B5F2A-477B-4808-BD18-AD1E12C3A88A}"/>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303A12E-4AA9-4BE8-A4C5-3C1024999957}"/>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29F8782-3974-48B8-BAC6-8C47EDAEEBD4}"/>
              </a:ext>
            </a:extLst>
          </p:cNvPr>
          <p:cNvSpPr>
            <a:spLocks noGrp="1"/>
          </p:cNvSpPr>
          <p:nvPr>
            <p:ph type="dt" sz="half" idx="10"/>
          </p:nvPr>
        </p:nvSpPr>
        <p:spPr/>
        <p:txBody>
          <a:bodyPr/>
          <a:lstStyle/>
          <a:p>
            <a:fld id="{BF459913-6DD1-4562-B643-37EA5ACA6BD2}" type="datetimeFigureOut">
              <a:rPr lang="el-GR" smtClean="0"/>
              <a:t>19/10/2022</a:t>
            </a:fld>
            <a:endParaRPr lang="el-GR"/>
          </a:p>
        </p:txBody>
      </p:sp>
      <p:sp>
        <p:nvSpPr>
          <p:cNvPr id="5" name="Θέση υποσέλιδου 4">
            <a:extLst>
              <a:ext uri="{FF2B5EF4-FFF2-40B4-BE49-F238E27FC236}">
                <a16:creationId xmlns:a16="http://schemas.microsoft.com/office/drawing/2014/main" id="{C814AFA6-8BA8-4529-B876-97DB928D6E1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175AEB5-67F0-428A-8DE2-65D4073F3C2B}"/>
              </a:ext>
            </a:extLst>
          </p:cNvPr>
          <p:cNvSpPr>
            <a:spLocks noGrp="1"/>
          </p:cNvSpPr>
          <p:nvPr>
            <p:ph type="sldNum" sz="quarter" idx="12"/>
          </p:nvPr>
        </p:nvSpPr>
        <p:spPr/>
        <p:txBody>
          <a:bodyPr/>
          <a:lstStyle/>
          <a:p>
            <a:fld id="{BF985DC0-895C-49AA-BAC3-90D5398C5614}" type="slidenum">
              <a:rPr lang="el-GR" smtClean="0"/>
              <a:t>‹#›</a:t>
            </a:fld>
            <a:endParaRPr lang="el-GR"/>
          </a:p>
        </p:txBody>
      </p:sp>
    </p:spTree>
    <p:extLst>
      <p:ext uri="{BB962C8B-B14F-4D97-AF65-F5344CB8AC3E}">
        <p14:creationId xmlns:p14="http://schemas.microsoft.com/office/powerpoint/2010/main" val="71364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4412565" y="1124744"/>
            <a:ext cx="4393689"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4" name="Θέση εικόνας 2"/>
          <p:cNvSpPr>
            <a:spLocks noGrp="1"/>
          </p:cNvSpPr>
          <p:nvPr>
            <p:ph type="pic" idx="1"/>
          </p:nvPr>
        </p:nvSpPr>
        <p:spPr>
          <a:xfrm>
            <a:off x="395537" y="1053753"/>
            <a:ext cx="3744416" cy="4823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4412565" y="1691482"/>
            <a:ext cx="4393689" cy="4185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209944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395536" y="1124744"/>
            <a:ext cx="4320480"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5" name="Θέση κειμένου 3"/>
          <p:cNvSpPr>
            <a:spLocks noGrp="1"/>
          </p:cNvSpPr>
          <p:nvPr>
            <p:ph type="body" sz="half" idx="2"/>
          </p:nvPr>
        </p:nvSpPr>
        <p:spPr>
          <a:xfrm>
            <a:off x="395536" y="1691482"/>
            <a:ext cx="4263891" cy="4185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7" name="Θέση εικόνας 2"/>
          <p:cNvSpPr>
            <a:spLocks noGrp="1"/>
          </p:cNvSpPr>
          <p:nvPr>
            <p:ph type="pic" idx="10"/>
          </p:nvPr>
        </p:nvSpPr>
        <p:spPr>
          <a:xfrm>
            <a:off x="4859146" y="1053753"/>
            <a:ext cx="3817310" cy="4823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Tree>
    <p:extLst>
      <p:ext uri="{BB962C8B-B14F-4D97-AF65-F5344CB8AC3E}">
        <p14:creationId xmlns:p14="http://schemas.microsoft.com/office/powerpoint/2010/main" val="8769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4412565" y="2347863"/>
            <a:ext cx="4393689"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4" name="Θέση εικόνας 2"/>
          <p:cNvSpPr>
            <a:spLocks noGrp="1"/>
          </p:cNvSpPr>
          <p:nvPr>
            <p:ph type="pic" idx="1"/>
          </p:nvPr>
        </p:nvSpPr>
        <p:spPr>
          <a:xfrm>
            <a:off x="395537" y="2276872"/>
            <a:ext cx="3744416" cy="2735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4412565" y="2914601"/>
            <a:ext cx="4419461" cy="20975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8769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394169" y="4446438"/>
            <a:ext cx="8411961"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4" name="Θέση εικόνας 2"/>
          <p:cNvSpPr>
            <a:spLocks noGrp="1"/>
          </p:cNvSpPr>
          <p:nvPr>
            <p:ph type="pic" idx="1"/>
          </p:nvPr>
        </p:nvSpPr>
        <p:spPr>
          <a:xfrm>
            <a:off x="395536" y="1052736"/>
            <a:ext cx="8410718" cy="33937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394169" y="5013176"/>
            <a:ext cx="8411961" cy="8744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308534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Τίτλος 1"/>
          <p:cNvSpPr txBox="1">
            <a:spLocks/>
          </p:cNvSpPr>
          <p:nvPr userDrawn="1"/>
        </p:nvSpPr>
        <p:spPr>
          <a:xfrm>
            <a:off x="394169" y="1052736"/>
            <a:ext cx="8411961"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7" name="Θέση κειμένου 3"/>
          <p:cNvSpPr>
            <a:spLocks noGrp="1"/>
          </p:cNvSpPr>
          <p:nvPr>
            <p:ph type="body" sz="half" idx="10"/>
          </p:nvPr>
        </p:nvSpPr>
        <p:spPr>
          <a:xfrm>
            <a:off x="394169" y="1619474"/>
            <a:ext cx="8411961" cy="42577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305298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8.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3C9DE-635A-4788-8888-6C334853B15B}" type="datetimeFigureOut">
              <a:rPr lang="el-GR" smtClean="0"/>
              <a:t>19/10/2022</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6A8C1-6520-40D6-B638-30CA6EDDAAD7}" type="slidenum">
              <a:rPr lang="el-GR" smtClean="0"/>
              <a:t>‹#›</a:t>
            </a:fld>
            <a:endParaRPr lang="el-GR"/>
          </a:p>
        </p:txBody>
      </p:sp>
    </p:spTree>
    <p:extLst>
      <p:ext uri="{BB962C8B-B14F-4D97-AF65-F5344CB8AC3E}">
        <p14:creationId xmlns:p14="http://schemas.microsoft.com/office/powerpoint/2010/main" val="177192775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71" r:id="rId5"/>
    <p:sldLayoutId id="2147483672" r:id="rId6"/>
    <p:sldLayoutId id="2147483673" r:id="rId7"/>
    <p:sldLayoutId id="2147483674" r:id="rId8"/>
    <p:sldLayoutId id="2147483675" r:id="rId9"/>
    <p:sldLayoutId id="2147483665" r:id="rId10"/>
    <p:sldLayoutId id="2147483664" r:id="rId11"/>
    <p:sldLayoutId id="2147483666" r:id="rId12"/>
    <p:sldLayoutId id="2147483668" r:id="rId13"/>
    <p:sldLayoutId id="2147483662" r:id="rId14"/>
    <p:sldLayoutId id="214748370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Εικόνα 6"/>
          <p:cNvPicPr>
            <a:picLocks noChangeAspect="1"/>
          </p:cNvPicPr>
          <p:nvPr userDrawn="1"/>
        </p:nvPicPr>
        <p:blipFill rotWithShape="1">
          <a:blip r:embed="rId18"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Πλαίσιο κράτησης θέσης τίτλου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r>
              <a:rPr lang="el-GR"/>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ημερομηνίας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latinLnBrk="0">
              <a:defRPr lang="el-GR" sz="750">
                <a:solidFill>
                  <a:schemeClr val="tx1"/>
                </a:solidFill>
              </a:defRPr>
            </a:lvl1pPr>
          </a:lstStyle>
          <a:p>
            <a:fld id="{7FC8593D-7C47-471E-A8DF-97AC4FFD13F5}" type="datetimeFigureOut">
              <a:rPr lang="en-US"/>
              <a:pPr/>
              <a:t>10/19/2022</a:t>
            </a:fld>
            <a:endParaRPr lang="el-GR" dirty="0"/>
          </a:p>
        </p:txBody>
      </p:sp>
      <p:sp>
        <p:nvSpPr>
          <p:cNvPr id="5" name="Πλαίσιο κράτησης θέσης υποσέλιδου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latinLnBrk="0">
              <a:defRPr lang="el-GR" sz="750">
                <a:solidFill>
                  <a:schemeClr val="tx1"/>
                </a:solidFill>
              </a:defRPr>
            </a:lvl1pPr>
          </a:lstStyle>
          <a:p>
            <a:endParaRPr lang="el-GR" dirty="0"/>
          </a:p>
        </p:txBody>
      </p:sp>
      <p:sp>
        <p:nvSpPr>
          <p:cNvPr id="6" name="Πλαίσιο κράτησης θέσης αριθμού διαφάνειας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latinLnBrk="0">
              <a:defRPr lang="el-GR" sz="750">
                <a:solidFill>
                  <a:schemeClr val="tx1"/>
                </a:solidFill>
              </a:defRPr>
            </a:lvl1pPr>
          </a:lstStyle>
          <a:p>
            <a:fld id="{289D71E3-7D81-4C24-B9D8-6B108755C64C}" type="slidenum">
              <a:rPr/>
              <a:pPr/>
              <a:t>‹#›</a:t>
            </a:fld>
            <a:endParaRPr lang="el-GR" dirty="0"/>
          </a:p>
        </p:txBody>
      </p:sp>
    </p:spTree>
    <p:extLst>
      <p:ext uri="{BB962C8B-B14F-4D97-AF65-F5344CB8AC3E}">
        <p14:creationId xmlns:p14="http://schemas.microsoft.com/office/powerpoint/2010/main" val="10103508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lang="el-G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Arial" panose="020B0604020202020204" pitchFamily="34" charset="0"/>
        <a:buChar char="•"/>
        <a:defRPr lang="el-G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Font typeface="Arial" panose="020B0604020202020204" pitchFamily="34" charset="0"/>
        <a:buChar char="•"/>
        <a:defRPr lang="el-GR" sz="1350" kern="1200">
          <a:solidFill>
            <a:schemeClr val="tx1"/>
          </a:solidFill>
          <a:latin typeface="+mn-lt"/>
          <a:ea typeface="+mn-ea"/>
          <a:cs typeface="+mn-cs"/>
        </a:defRPr>
      </a:lvl2pPr>
      <a:lvl3pPr marL="514350" indent="-137160" algn="l" defTabSz="685800" rtl="0" eaLnBrk="1" latinLnBrk="0" hangingPunct="1">
        <a:lnSpc>
          <a:spcPct val="90000"/>
        </a:lnSpc>
        <a:spcBef>
          <a:spcPts val="450"/>
        </a:spcBef>
        <a:buFont typeface="Arial" panose="020B0604020202020204" pitchFamily="34" charset="0"/>
        <a:buChar char="•"/>
        <a:defRPr lang="el-GR" sz="1200" kern="1200">
          <a:solidFill>
            <a:schemeClr val="tx1"/>
          </a:solidFill>
          <a:latin typeface="+mn-lt"/>
          <a:ea typeface="+mn-ea"/>
          <a:cs typeface="+mn-cs"/>
        </a:defRPr>
      </a:lvl3pPr>
      <a:lvl4pPr marL="685800" indent="-137160" algn="l" defTabSz="685800" rtl="0" eaLnBrk="1" latinLnBrk="0" hangingPunct="1">
        <a:lnSpc>
          <a:spcPct val="90000"/>
        </a:lnSpc>
        <a:spcBef>
          <a:spcPts val="450"/>
        </a:spcBef>
        <a:buFont typeface="Arial" panose="020B0604020202020204" pitchFamily="34" charset="0"/>
        <a:buChar char="•"/>
        <a:defRPr lang="el-GR" sz="1050" kern="1200">
          <a:solidFill>
            <a:schemeClr val="tx1"/>
          </a:solidFill>
          <a:latin typeface="+mn-lt"/>
          <a:ea typeface="+mn-ea"/>
          <a:cs typeface="+mn-cs"/>
        </a:defRPr>
      </a:lvl4pPr>
      <a:lvl5pPr marL="857250" indent="-137160" algn="l" defTabSz="685800" rtl="0" eaLnBrk="1" latinLnBrk="0" hangingPunct="1">
        <a:lnSpc>
          <a:spcPct val="90000"/>
        </a:lnSpc>
        <a:spcBef>
          <a:spcPts val="450"/>
        </a:spcBef>
        <a:buFont typeface="Arial" panose="020B0604020202020204" pitchFamily="34" charset="0"/>
        <a:buChar char="•"/>
        <a:defRPr lang="el-G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Font typeface="Arial" panose="020B0604020202020204" pitchFamily="34" charset="0"/>
        <a:buChar char="•"/>
        <a:defRPr lang="el-GR" sz="1050" kern="1200">
          <a:solidFill>
            <a:schemeClr val="tx1"/>
          </a:solidFill>
          <a:latin typeface="+mn-lt"/>
          <a:ea typeface="+mn-ea"/>
          <a:cs typeface="+mn-cs"/>
        </a:defRPr>
      </a:lvl6pPr>
      <a:lvl7pPr marL="1200150" indent="-137160" algn="l" defTabSz="685800" rtl="0" eaLnBrk="1" latinLnBrk="0" hangingPunct="1">
        <a:lnSpc>
          <a:spcPct val="90000"/>
        </a:lnSpc>
        <a:spcBef>
          <a:spcPts val="450"/>
        </a:spcBef>
        <a:buFont typeface="Arial" panose="020B0604020202020204" pitchFamily="34" charset="0"/>
        <a:buChar char="•"/>
        <a:defRPr lang="el-G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Font typeface="Arial" panose="020B0604020202020204" pitchFamily="34" charset="0"/>
        <a:buChar char="•"/>
        <a:defRPr lang="el-GR" sz="1050" kern="1200">
          <a:solidFill>
            <a:schemeClr val="tx1"/>
          </a:solidFill>
          <a:latin typeface="+mn-lt"/>
          <a:ea typeface="+mn-ea"/>
          <a:cs typeface="+mn-cs"/>
        </a:defRPr>
      </a:lvl8pPr>
      <a:lvl9pPr marL="1543050" indent="-137160" algn="l" defTabSz="685800" rtl="0" eaLnBrk="1" latinLnBrk="0" hangingPunct="1">
        <a:lnSpc>
          <a:spcPct val="90000"/>
        </a:lnSpc>
        <a:spcBef>
          <a:spcPts val="450"/>
        </a:spcBef>
        <a:buFont typeface="Arial" panose="020B0604020202020204" pitchFamily="34" charset="0"/>
        <a:buChar char="•"/>
        <a:defRPr lang="el-GR" sz="1050" kern="1200">
          <a:solidFill>
            <a:schemeClr val="tx1"/>
          </a:solidFill>
          <a:latin typeface="+mn-lt"/>
          <a:ea typeface="+mn-ea"/>
          <a:cs typeface="+mn-cs"/>
        </a:defRPr>
      </a:lvl9pPr>
    </p:bodyStyle>
    <p:otherStyle>
      <a:defPPr>
        <a:defRPr lang="el-GR"/>
      </a:defPPr>
      <a:lvl1pPr marL="0" algn="l" defTabSz="685800" rtl="0" eaLnBrk="1" latinLnBrk="0" hangingPunct="1">
        <a:defRPr lang="el-GR" sz="1350" kern="1200">
          <a:solidFill>
            <a:schemeClr val="tx1"/>
          </a:solidFill>
          <a:latin typeface="+mn-lt"/>
          <a:ea typeface="+mn-ea"/>
          <a:cs typeface="+mn-cs"/>
        </a:defRPr>
      </a:lvl1pPr>
      <a:lvl2pPr marL="342900" algn="l" defTabSz="685800" rtl="0" eaLnBrk="1" latinLnBrk="0" hangingPunct="1">
        <a:defRPr lang="el-GR" sz="1350" kern="1200">
          <a:solidFill>
            <a:schemeClr val="tx1"/>
          </a:solidFill>
          <a:latin typeface="+mn-lt"/>
          <a:ea typeface="+mn-ea"/>
          <a:cs typeface="+mn-cs"/>
        </a:defRPr>
      </a:lvl2pPr>
      <a:lvl3pPr marL="685800" algn="l" defTabSz="685800" rtl="0" eaLnBrk="1" latinLnBrk="0" hangingPunct="1">
        <a:defRPr lang="el-GR" sz="1350" kern="1200">
          <a:solidFill>
            <a:schemeClr val="tx1"/>
          </a:solidFill>
          <a:latin typeface="+mn-lt"/>
          <a:ea typeface="+mn-ea"/>
          <a:cs typeface="+mn-cs"/>
        </a:defRPr>
      </a:lvl3pPr>
      <a:lvl4pPr marL="1028700" algn="l" defTabSz="685800" rtl="0" eaLnBrk="1" latinLnBrk="0" hangingPunct="1">
        <a:defRPr lang="el-GR" sz="1350" kern="1200">
          <a:solidFill>
            <a:schemeClr val="tx1"/>
          </a:solidFill>
          <a:latin typeface="+mn-lt"/>
          <a:ea typeface="+mn-ea"/>
          <a:cs typeface="+mn-cs"/>
        </a:defRPr>
      </a:lvl4pPr>
      <a:lvl5pPr marL="1371600" algn="l" defTabSz="685800" rtl="0" eaLnBrk="1" latinLnBrk="0" hangingPunct="1">
        <a:defRPr lang="el-GR" sz="1350" kern="1200">
          <a:solidFill>
            <a:schemeClr val="tx1"/>
          </a:solidFill>
          <a:latin typeface="+mn-lt"/>
          <a:ea typeface="+mn-ea"/>
          <a:cs typeface="+mn-cs"/>
        </a:defRPr>
      </a:lvl5pPr>
      <a:lvl6pPr marL="1714500" algn="l" defTabSz="685800" rtl="0" eaLnBrk="1" latinLnBrk="0" hangingPunct="1">
        <a:defRPr lang="el-GR" sz="1350" kern="1200">
          <a:solidFill>
            <a:schemeClr val="tx1"/>
          </a:solidFill>
          <a:latin typeface="+mn-lt"/>
          <a:ea typeface="+mn-ea"/>
          <a:cs typeface="+mn-cs"/>
        </a:defRPr>
      </a:lvl6pPr>
      <a:lvl7pPr marL="2057400" algn="l" defTabSz="685800" rtl="0" eaLnBrk="1" latinLnBrk="0" hangingPunct="1">
        <a:defRPr lang="el-GR" sz="1350" kern="1200">
          <a:solidFill>
            <a:schemeClr val="tx1"/>
          </a:solidFill>
          <a:latin typeface="+mn-lt"/>
          <a:ea typeface="+mn-ea"/>
          <a:cs typeface="+mn-cs"/>
        </a:defRPr>
      </a:lvl7pPr>
      <a:lvl8pPr marL="2400300" algn="l" defTabSz="685800" rtl="0" eaLnBrk="1" latinLnBrk="0" hangingPunct="1">
        <a:defRPr lang="el-GR" sz="1350" kern="1200">
          <a:solidFill>
            <a:schemeClr val="tx1"/>
          </a:solidFill>
          <a:latin typeface="+mn-lt"/>
          <a:ea typeface="+mn-ea"/>
          <a:cs typeface="+mn-cs"/>
        </a:defRPr>
      </a:lvl8pPr>
      <a:lvl9pPr marL="2743200" algn="l" defTabSz="685800" rtl="0" eaLnBrk="1" latinLnBrk="0" hangingPunct="1">
        <a:defRPr lang="el-G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F86113B-0082-4D28-ABCA-8BE59C7C1C7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3C72C0B-C274-48CA-B094-AAD65C5F56C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CA5346D-E747-46FA-B1E6-7076EE5F7E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F459913-6DD1-4562-B643-37EA5ACA6BD2}" type="datetimeFigureOut">
              <a:rPr lang="el-GR" smtClean="0"/>
              <a:t>19/10/2022</a:t>
            </a:fld>
            <a:endParaRPr lang="el-GR"/>
          </a:p>
        </p:txBody>
      </p:sp>
      <p:sp>
        <p:nvSpPr>
          <p:cNvPr id="5" name="Θέση υποσέλιδου 4">
            <a:extLst>
              <a:ext uri="{FF2B5EF4-FFF2-40B4-BE49-F238E27FC236}">
                <a16:creationId xmlns:a16="http://schemas.microsoft.com/office/drawing/2014/main" id="{70DEEF11-CBC0-4485-80F7-8EA16B469F4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621BD1A-FB3E-417D-871B-7B74526CED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985DC0-895C-49AA-BAC3-90D5398C5614}" type="slidenum">
              <a:rPr lang="el-GR" smtClean="0"/>
              <a:t>‹#›</a:t>
            </a:fld>
            <a:endParaRPr lang="el-GR"/>
          </a:p>
        </p:txBody>
      </p:sp>
    </p:spTree>
    <p:extLst>
      <p:ext uri="{BB962C8B-B14F-4D97-AF65-F5344CB8AC3E}">
        <p14:creationId xmlns:p14="http://schemas.microsoft.com/office/powerpoint/2010/main" val="248603283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docx"/><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8AD5AD-0678-489E-9FF6-87801949BCBC}"/>
              </a:ext>
            </a:extLst>
          </p:cNvPr>
          <p:cNvSpPr>
            <a:spLocks noGrp="1"/>
          </p:cNvSpPr>
          <p:nvPr>
            <p:ph type="title"/>
          </p:nvPr>
        </p:nvSpPr>
        <p:spPr>
          <a:xfrm>
            <a:off x="806825" y="1484390"/>
            <a:ext cx="2307821" cy="3189879"/>
          </a:xfrm>
        </p:spPr>
        <p:txBody>
          <a:bodyPr>
            <a:normAutofit fontScale="90000"/>
          </a:bodyPr>
          <a:lstStyle/>
          <a:p>
            <a:pPr>
              <a:lnSpc>
                <a:spcPct val="100000"/>
              </a:lnSpc>
              <a:spcBef>
                <a:spcPts val="0"/>
              </a:spcBef>
              <a:defRPr/>
            </a:pPr>
            <a:br>
              <a:rPr lang="el-GR" sz="1950" dirty="0">
                <a:latin typeface="Calibri" panose="020F0502020204030204" pitchFamily="34" charset="0"/>
                <a:ea typeface="+mn-ea"/>
                <a:cs typeface="Calibri" panose="020F0502020204030204" pitchFamily="34" charset="0"/>
              </a:rPr>
            </a:br>
            <a:r>
              <a:rPr lang="el-GR" sz="2400" b="1" dirty="0">
                <a:solidFill>
                  <a:prstClr val="black"/>
                </a:solidFill>
                <a:latin typeface="Calibri"/>
                <a:ea typeface="+mn-ea"/>
                <a:cs typeface="+mn-cs"/>
              </a:rPr>
              <a:t>Πρόγραμμα Σπουδών Νεοελληνικής Γλώσσας Δημοτικού</a:t>
            </a:r>
            <a:br>
              <a:rPr lang="el-GR" sz="1800" b="1" dirty="0">
                <a:solidFill>
                  <a:prstClr val="black"/>
                </a:solidFill>
                <a:latin typeface="Calibri"/>
                <a:ea typeface="+mn-ea"/>
                <a:cs typeface="+mn-cs"/>
              </a:rPr>
            </a:br>
            <a:br>
              <a:rPr lang="en-US" sz="1800" dirty="0">
                <a:latin typeface="Calibri" panose="020F0502020204030204" pitchFamily="34" charset="0"/>
                <a:ea typeface="+mn-ea"/>
                <a:cs typeface="Calibri" panose="020F0502020204030204" pitchFamily="34" charset="0"/>
              </a:rPr>
            </a:br>
            <a:br>
              <a:rPr lang="el-GR" sz="1950" dirty="0">
                <a:latin typeface="Calibri" panose="020F0502020204030204" pitchFamily="34" charset="0"/>
                <a:ea typeface="+mn-ea"/>
                <a:cs typeface="Calibri" panose="020F0502020204030204" pitchFamily="34" charset="0"/>
              </a:rPr>
            </a:br>
            <a:br>
              <a:rPr lang="el-GR" sz="1950" dirty="0">
                <a:latin typeface="Calibri" panose="020F0502020204030204" pitchFamily="34" charset="0"/>
                <a:ea typeface="+mn-ea"/>
                <a:cs typeface="Calibri" panose="020F0502020204030204" pitchFamily="34" charset="0"/>
              </a:rPr>
            </a:br>
            <a:br>
              <a:rPr lang="el-GR" sz="1950" dirty="0">
                <a:latin typeface="Calibri" panose="020F0502020204030204" pitchFamily="34" charset="0"/>
                <a:ea typeface="+mn-ea"/>
                <a:cs typeface="Calibri" panose="020F0502020204030204" pitchFamily="34" charset="0"/>
              </a:rPr>
            </a:br>
            <a:br>
              <a:rPr lang="el-GR" sz="1950" dirty="0">
                <a:latin typeface="Calibri" panose="020F0502020204030204" pitchFamily="34" charset="0"/>
                <a:ea typeface="+mn-ea"/>
                <a:cs typeface="Calibri" panose="020F0502020204030204" pitchFamily="34" charset="0"/>
              </a:rPr>
            </a:br>
            <a:endParaRPr lang="en-US" sz="1950" dirty="0">
              <a:latin typeface="Calibri" panose="020F0502020204030204" pitchFamily="34" charset="0"/>
              <a:ea typeface="+mn-ea"/>
              <a:cs typeface="Calibri" panose="020F0502020204030204" pitchFamily="34" charset="0"/>
            </a:endParaRPr>
          </a:p>
        </p:txBody>
      </p:sp>
      <p:sp>
        <p:nvSpPr>
          <p:cNvPr id="3" name="Θέση περιεχομένου 2">
            <a:extLst>
              <a:ext uri="{FF2B5EF4-FFF2-40B4-BE49-F238E27FC236}">
                <a16:creationId xmlns:a16="http://schemas.microsoft.com/office/drawing/2014/main" id="{E3529D84-7211-41BE-AFF4-9862BE503B67}"/>
              </a:ext>
            </a:extLst>
          </p:cNvPr>
          <p:cNvSpPr>
            <a:spLocks noGrp="1"/>
          </p:cNvSpPr>
          <p:nvPr>
            <p:ph idx="1"/>
          </p:nvPr>
        </p:nvSpPr>
        <p:spPr>
          <a:xfrm>
            <a:off x="3941445" y="2093903"/>
            <a:ext cx="3527136" cy="2670195"/>
          </a:xfrm>
        </p:spPr>
        <p:txBody>
          <a:bodyPr anchor="ctr">
            <a:normAutofit fontScale="92500"/>
          </a:bodyPr>
          <a:lstStyle/>
          <a:p>
            <a:pPr indent="0">
              <a:buNone/>
            </a:pPr>
            <a:r>
              <a:rPr lang="el-GR" sz="2400" dirty="0"/>
              <a:t>1. Περίοδος Μετάβασης</a:t>
            </a:r>
          </a:p>
          <a:p>
            <a:pPr indent="0">
              <a:buNone/>
            </a:pPr>
            <a:endParaRPr lang="el-GR" sz="2400" dirty="0"/>
          </a:p>
          <a:p>
            <a:pPr indent="0">
              <a:buNone/>
            </a:pPr>
            <a:r>
              <a:rPr lang="el-GR" sz="2400" dirty="0"/>
              <a:t>2. Θ.Π 5: Ανάγνωση βιβλίων / εκτεταμένων κειμένων</a:t>
            </a:r>
            <a:endParaRPr lang="el-GR" sz="1275" dirty="0"/>
          </a:p>
          <a:p>
            <a:pPr indent="0">
              <a:buNone/>
            </a:pPr>
            <a:r>
              <a:rPr lang="el-GR" sz="1275" dirty="0"/>
              <a:t> </a:t>
            </a:r>
          </a:p>
          <a:p>
            <a:pPr marL="0" indent="0" algn="r">
              <a:lnSpc>
                <a:spcPct val="100000"/>
              </a:lnSpc>
              <a:spcBef>
                <a:spcPts val="0"/>
              </a:spcBef>
              <a:buNone/>
            </a:pPr>
            <a:r>
              <a:rPr lang="el-GR" sz="1350" dirty="0"/>
              <a:t>Κανελλόπουλος Δημήτρης, </a:t>
            </a:r>
            <a:r>
              <a:rPr lang="el-GR" sz="1350" dirty="0" err="1"/>
              <a:t>Εκπονητής</a:t>
            </a:r>
            <a:r>
              <a:rPr lang="el-GR" sz="1350" dirty="0"/>
              <a:t> Π.Σ.-21, </a:t>
            </a:r>
          </a:p>
          <a:p>
            <a:pPr marL="0" indent="0" algn="r">
              <a:lnSpc>
                <a:spcPct val="100000"/>
              </a:lnSpc>
              <a:spcBef>
                <a:spcPts val="0"/>
              </a:spcBef>
              <a:buNone/>
            </a:pPr>
            <a:r>
              <a:rPr lang="el-GR" sz="1350" dirty="0"/>
              <a:t>Δρ. Φιλολογίας, Δ/</a:t>
            </a:r>
            <a:r>
              <a:rPr lang="el-GR" sz="1350" dirty="0" err="1"/>
              <a:t>ντής</a:t>
            </a:r>
            <a:r>
              <a:rPr lang="el-GR" sz="1350" dirty="0"/>
              <a:t> 3</a:t>
            </a:r>
            <a:r>
              <a:rPr lang="el-GR" sz="1350" baseline="30000" dirty="0"/>
              <a:t>ου</a:t>
            </a:r>
            <a:r>
              <a:rPr lang="el-GR" sz="1350" dirty="0"/>
              <a:t>  Δ. Σχ. Παλλήνης</a:t>
            </a:r>
          </a:p>
        </p:txBody>
      </p:sp>
    </p:spTree>
    <p:extLst>
      <p:ext uri="{BB962C8B-B14F-4D97-AF65-F5344CB8AC3E}">
        <p14:creationId xmlns:p14="http://schemas.microsoft.com/office/powerpoint/2010/main" val="396010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9B4CBB-2781-4618-BA5D-B97AE7F653FB}"/>
              </a:ext>
            </a:extLst>
          </p:cNvPr>
          <p:cNvSpPr>
            <a:spLocks noGrp="1"/>
          </p:cNvSpPr>
          <p:nvPr>
            <p:ph type="ctrTitle"/>
          </p:nvPr>
        </p:nvSpPr>
        <p:spPr>
          <a:xfrm>
            <a:off x="251520" y="116632"/>
            <a:ext cx="8892480" cy="504056"/>
          </a:xfrm>
        </p:spPr>
        <p:txBody>
          <a:bodyPr>
            <a:normAutofit/>
          </a:bodyPr>
          <a:lstStyle/>
          <a:p>
            <a:r>
              <a:rPr kumimoji="0" lang="el-GR" sz="1800" b="1" i="0" u="none" strike="noStrike" kern="1200" cap="none" spc="0" normalizeH="0" baseline="0" noProof="0" dirty="0">
                <a:ln>
                  <a:noFill/>
                </a:ln>
                <a:solidFill>
                  <a:srgbClr val="FF0000"/>
                </a:solidFill>
                <a:effectLst/>
                <a:uLnTx/>
                <a:uFillTx/>
                <a:latin typeface="Times New Roman"/>
                <a:ea typeface="+mj-ea"/>
                <a:cs typeface="+mj-cs"/>
              </a:rPr>
              <a:t>Οι συντεταγμένες του πλαισίου οργάνωσης διδασκαλίας της Λογοτεχνίας περιλαμβάνουν:</a:t>
            </a:r>
            <a:endParaRPr lang="el-GR" sz="2000" dirty="0">
              <a:solidFill>
                <a:srgbClr val="FF0000"/>
              </a:solidFill>
            </a:endParaRPr>
          </a:p>
        </p:txBody>
      </p:sp>
      <p:graphicFrame>
        <p:nvGraphicFramePr>
          <p:cNvPr id="4" name="Διάγραμμα 3">
            <a:extLst>
              <a:ext uri="{FF2B5EF4-FFF2-40B4-BE49-F238E27FC236}">
                <a16:creationId xmlns:a16="http://schemas.microsoft.com/office/drawing/2014/main" id="{1418295B-80AD-4B10-A10C-A2562F6B0589}"/>
              </a:ext>
            </a:extLst>
          </p:cNvPr>
          <p:cNvGraphicFramePr/>
          <p:nvPr>
            <p:extLst>
              <p:ext uri="{D42A27DB-BD31-4B8C-83A1-F6EECF244321}">
                <p14:modId xmlns:p14="http://schemas.microsoft.com/office/powerpoint/2010/main" val="2940012634"/>
              </p:ext>
            </p:extLst>
          </p:nvPr>
        </p:nvGraphicFramePr>
        <p:xfrm>
          <a:off x="251520" y="908720"/>
          <a:ext cx="86409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69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555363-6859-02DD-1DFC-FF1E81C3CC19}"/>
              </a:ext>
            </a:extLst>
          </p:cNvPr>
          <p:cNvSpPr>
            <a:spLocks noGrp="1"/>
          </p:cNvSpPr>
          <p:nvPr>
            <p:ph type="ctrTitle"/>
          </p:nvPr>
        </p:nvSpPr>
        <p:spPr>
          <a:xfrm>
            <a:off x="398984" y="116632"/>
            <a:ext cx="8229600" cy="648072"/>
          </a:xfrm>
        </p:spPr>
        <p:txBody>
          <a:bodyPr>
            <a:noAutofit/>
          </a:bodyPr>
          <a:lstStyle/>
          <a:p>
            <a:r>
              <a:rPr lang="el-GR" sz="2000" dirty="0">
                <a:solidFill>
                  <a:srgbClr val="FF0000"/>
                </a:solidFill>
              </a:rPr>
              <a:t>Η διδασκαλία της Λογοτεχνίας</a:t>
            </a:r>
            <a:r>
              <a:rPr kumimoji="0" lang="el-GR" sz="2000" i="0" u="none" strike="noStrike" kern="1200" cap="none" spc="0" normalizeH="0" baseline="0" noProof="0" dirty="0">
                <a:ln>
                  <a:noFill/>
                </a:ln>
                <a:solidFill>
                  <a:srgbClr val="FF0000"/>
                </a:solidFill>
                <a:effectLst/>
                <a:uLnTx/>
                <a:uFillTx/>
                <a:ea typeface="Times New Roman" panose="02020603050405020304" pitchFamily="18" charset="0"/>
                <a:cs typeface="Calibri" panose="020F0502020204030204" pitchFamily="34" charset="0"/>
              </a:rPr>
              <a:t> στα Νέα Αναλυτικά Προγράμματα-</a:t>
            </a:r>
            <a:br>
              <a:rPr kumimoji="0" lang="el-GR" sz="2000" i="0" u="none" strike="noStrike" kern="1200" cap="none" spc="0" normalizeH="0" baseline="0" noProof="0" dirty="0">
                <a:ln>
                  <a:noFill/>
                </a:ln>
                <a:solidFill>
                  <a:srgbClr val="FF0000"/>
                </a:solidFill>
                <a:effectLst/>
                <a:uLnTx/>
                <a:uFillTx/>
                <a:ea typeface="Times New Roman" panose="02020603050405020304" pitchFamily="18" charset="0"/>
                <a:cs typeface="Calibri" panose="020F0502020204030204" pitchFamily="34" charset="0"/>
              </a:rPr>
            </a:br>
            <a:r>
              <a:rPr kumimoji="0" lang="el-GR" sz="2000" i="0" u="none" strike="noStrike" kern="1200" cap="none" spc="0" normalizeH="0" baseline="0" noProof="0" dirty="0">
                <a:ln>
                  <a:noFill/>
                </a:ln>
                <a:solidFill>
                  <a:srgbClr val="FF0000"/>
                </a:solidFill>
                <a:effectLst/>
                <a:uLnTx/>
                <a:uFillTx/>
                <a:ea typeface="Times New Roman" panose="02020603050405020304" pitchFamily="18" charset="0"/>
                <a:cs typeface="Calibri" panose="020F0502020204030204" pitchFamily="34" charset="0"/>
              </a:rPr>
              <a:t>                                                Ειδικότερα</a:t>
            </a:r>
            <a:endParaRPr lang="el-GR" sz="2000" dirty="0"/>
          </a:p>
        </p:txBody>
      </p:sp>
      <p:sp>
        <p:nvSpPr>
          <p:cNvPr id="3" name="Θέση περιεχομένου 2">
            <a:extLst>
              <a:ext uri="{FF2B5EF4-FFF2-40B4-BE49-F238E27FC236}">
                <a16:creationId xmlns:a16="http://schemas.microsoft.com/office/drawing/2014/main" id="{EA8A90FB-BDD1-6D91-8505-8D70D89AFAB5}"/>
              </a:ext>
            </a:extLst>
          </p:cNvPr>
          <p:cNvSpPr>
            <a:spLocks noGrp="1"/>
          </p:cNvSpPr>
          <p:nvPr>
            <p:ph idx="1"/>
          </p:nvPr>
        </p:nvSpPr>
        <p:spPr>
          <a:xfrm>
            <a:off x="398984" y="1268760"/>
            <a:ext cx="8565503" cy="4525963"/>
          </a:xfrm>
        </p:spPr>
        <p:txBody>
          <a:bodyPr>
            <a:normAutofit/>
          </a:bodyPr>
          <a:lstStyle/>
          <a:p>
            <a:pPr>
              <a:lnSpc>
                <a:spcPct val="115000"/>
              </a:lnSpc>
              <a:spcBef>
                <a:spcPts val="300"/>
              </a:spcBef>
              <a:spcAft>
                <a:spcPts val="300"/>
              </a:spcAft>
            </a:pPr>
            <a:r>
              <a:rPr lang="el-G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Στο γνωστικό αντικείμενο της Νεοελληνικής γλώσσας εντάσσεται η Λογοτεχνία, με στόχο την ευαισθητοποίηση των μαθητών στην ανάγνωση βιβλίων και την απόκτηση συνηθειών ενδιαφερόμενου/</a:t>
            </a:r>
            <a:r>
              <a:rPr lang="el-GR" sz="18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ενεργού αναγνώστη.</a:t>
            </a:r>
            <a:r>
              <a:rPr lang="el-G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lnSpc>
                <a:spcPct val="115000"/>
              </a:lnSpc>
              <a:spcBef>
                <a:spcPts val="300"/>
              </a:spcBef>
              <a:spcAft>
                <a:spcPts val="300"/>
              </a:spcAft>
              <a:buNone/>
            </a:pPr>
            <a:endParaRPr lang="el-G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300"/>
              </a:spcBef>
              <a:spcAft>
                <a:spcPts val="300"/>
              </a:spcAft>
            </a:pPr>
            <a:r>
              <a:rPr lang="el-G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Η δημιουργία </a:t>
            </a:r>
            <a:r>
              <a:rPr lang="el-GR" sz="18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δεσμού</a:t>
            </a:r>
            <a:r>
              <a:rPr lang="el-G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μεταξύ του παιδιού και του βιβλίου χτίζεται από τις μικρότερες ηλικίες, με το σχολείο να έχει πρωταγωνιστικό ρόλο σε αυτό. </a:t>
            </a:r>
          </a:p>
          <a:p>
            <a:pPr marL="0" indent="0">
              <a:lnSpc>
                <a:spcPct val="115000"/>
              </a:lnSpc>
              <a:spcBef>
                <a:spcPts val="300"/>
              </a:spcBef>
              <a:spcAft>
                <a:spcPts val="300"/>
              </a:spcAft>
              <a:buNone/>
            </a:pPr>
            <a:endParaRPr lang="el-G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300"/>
              </a:spcBef>
              <a:spcAft>
                <a:spcPts val="300"/>
              </a:spcAft>
            </a:pPr>
            <a:r>
              <a:rPr lang="el-G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Επιπλέον, προτείνεται να σχεδιάζονται </a:t>
            </a:r>
            <a:r>
              <a:rPr lang="el-GR" sz="18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ομαδικές εργασίες (</a:t>
            </a:r>
            <a:r>
              <a:rPr lang="el-GR" sz="1800" b="1"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πρότζεκτ</a:t>
            </a:r>
            <a:r>
              <a:rPr lang="el-GR" sz="18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t>
            </a:r>
            <a:r>
              <a:rPr lang="el-G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με αφορμή είτε τα λογοτεχνικά βιβλία που διαβάζονται στην τάξη είτε άλλες αφορμές, οι οποίες προσφέρουν την ευκαιρία στους μαθητές να συνεργαστούν, να εκφραστούν δημιουργικά, αλλά και να επικοινωνήσουν με κοινότητες άλλων ομήλικων μαθητών. </a:t>
            </a:r>
            <a:r>
              <a:rPr lang="el-GR"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endParaRPr lang="el-GR" dirty="0"/>
          </a:p>
        </p:txBody>
      </p:sp>
    </p:spTree>
    <p:extLst>
      <p:ext uri="{BB962C8B-B14F-4D97-AF65-F5344CB8AC3E}">
        <p14:creationId xmlns:p14="http://schemas.microsoft.com/office/powerpoint/2010/main" val="3058011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919A1C-A401-B7EF-4CDB-CDCD40F56A70}"/>
              </a:ext>
            </a:extLst>
          </p:cNvPr>
          <p:cNvSpPr>
            <a:spLocks noGrp="1"/>
          </p:cNvSpPr>
          <p:nvPr>
            <p:ph type="ctrTitle"/>
          </p:nvPr>
        </p:nvSpPr>
        <p:spPr>
          <a:xfrm>
            <a:off x="398984" y="44624"/>
            <a:ext cx="8421488" cy="720080"/>
          </a:xfrm>
        </p:spPr>
        <p:txBody>
          <a:bodyPr>
            <a:normAutofit/>
          </a:bodyPr>
          <a:lstStyle/>
          <a:p>
            <a:r>
              <a:rPr kumimoji="0" lang="el-GR" sz="2000" b="1" i="0" u="none" strike="noStrike" kern="1200" cap="none" spc="0" normalizeH="0" baseline="0" noProof="0" dirty="0">
                <a:ln>
                  <a:noFill/>
                </a:ln>
                <a:solidFill>
                  <a:srgbClr val="FF0000"/>
                </a:solidFill>
                <a:effectLst/>
                <a:uLnTx/>
                <a:uFillTx/>
                <a:latin typeface="Times New Roman"/>
                <a:ea typeface="+mj-ea"/>
                <a:cs typeface="+mj-cs"/>
              </a:rPr>
              <a:t>Η διδασκαλία της Λογοτεχνίας</a:t>
            </a:r>
            <a:r>
              <a:rPr kumimoji="0" lang="el-GR" sz="2000" b="1" i="0" u="none" strike="noStrike" kern="1200" cap="none" spc="0" normalizeH="0" baseline="0" noProof="0" dirty="0">
                <a:ln>
                  <a:noFill/>
                </a:ln>
                <a:solidFill>
                  <a:srgbClr val="FF0000"/>
                </a:solidFill>
                <a:effectLst/>
                <a:uLnTx/>
                <a:uFillTx/>
                <a:latin typeface="Times New Roman"/>
                <a:ea typeface="Times New Roman" panose="02020603050405020304" pitchFamily="18" charset="0"/>
                <a:cs typeface="Calibri" panose="020F0502020204030204" pitchFamily="34" charset="0"/>
              </a:rPr>
              <a:t> </a:t>
            </a:r>
            <a:r>
              <a:rPr kumimoji="0" lang="el-GR" sz="2200" b="1" i="0" u="none" strike="noStrike" kern="1200" cap="none" spc="0" normalizeH="0" baseline="0" noProof="0" dirty="0">
                <a:ln>
                  <a:noFill/>
                </a:ln>
                <a:solidFill>
                  <a:srgbClr val="FF0000"/>
                </a:solidFill>
                <a:effectLst/>
                <a:uLnTx/>
                <a:uFillTx/>
                <a:latin typeface="Times New Roman"/>
                <a:ea typeface="Times New Roman" panose="02020603050405020304" pitchFamily="18" charset="0"/>
                <a:cs typeface="Calibri" panose="020F0502020204030204" pitchFamily="34" charset="0"/>
              </a:rPr>
              <a:t>στα</a:t>
            </a:r>
            <a:r>
              <a:rPr kumimoji="0" lang="el-GR" sz="2000" b="1" i="0" u="none" strike="noStrike" kern="1200" cap="none" spc="0" normalizeH="0" baseline="0" noProof="0" dirty="0">
                <a:ln>
                  <a:noFill/>
                </a:ln>
                <a:solidFill>
                  <a:srgbClr val="FF0000"/>
                </a:solidFill>
                <a:effectLst/>
                <a:uLnTx/>
                <a:uFillTx/>
                <a:latin typeface="Times New Roman"/>
                <a:ea typeface="Times New Roman" panose="02020603050405020304" pitchFamily="18" charset="0"/>
                <a:cs typeface="Calibri" panose="020F0502020204030204" pitchFamily="34" charset="0"/>
              </a:rPr>
              <a:t> Νέα Αναλυτικά Προγράμματα</a:t>
            </a:r>
            <a:br>
              <a:rPr kumimoji="0" lang="el-GR" sz="2000" b="1" i="0" u="none" strike="noStrike" kern="1200" cap="none" spc="0" normalizeH="0" baseline="0" noProof="0" dirty="0">
                <a:ln>
                  <a:noFill/>
                </a:ln>
                <a:solidFill>
                  <a:srgbClr val="FF0000"/>
                </a:solidFill>
                <a:effectLst/>
                <a:uLnTx/>
                <a:uFillTx/>
                <a:latin typeface="Times New Roman"/>
                <a:ea typeface="Times New Roman" panose="02020603050405020304" pitchFamily="18" charset="0"/>
                <a:cs typeface="Calibri" panose="020F0502020204030204" pitchFamily="34" charset="0"/>
              </a:rPr>
            </a:br>
            <a:r>
              <a:rPr kumimoji="0" lang="el-GR" sz="2000" b="1" i="0" u="none" strike="noStrike" kern="1200" cap="none" spc="0" normalizeH="0" baseline="0" noProof="0" dirty="0">
                <a:ln>
                  <a:noFill/>
                </a:ln>
                <a:solidFill>
                  <a:srgbClr val="FF0000"/>
                </a:solidFill>
                <a:effectLst/>
                <a:uLnTx/>
                <a:uFillTx/>
                <a:latin typeface="Times New Roman"/>
                <a:ea typeface="Times New Roman" panose="02020603050405020304" pitchFamily="18" charset="0"/>
                <a:cs typeface="Calibri" panose="020F0502020204030204" pitchFamily="34" charset="0"/>
              </a:rPr>
              <a:t>                                                Ειδικότερα</a:t>
            </a:r>
            <a:endParaRPr lang="el-GR" dirty="0"/>
          </a:p>
        </p:txBody>
      </p:sp>
      <p:sp>
        <p:nvSpPr>
          <p:cNvPr id="3" name="Θέση περιεχομένου 2">
            <a:extLst>
              <a:ext uri="{FF2B5EF4-FFF2-40B4-BE49-F238E27FC236}">
                <a16:creationId xmlns:a16="http://schemas.microsoft.com/office/drawing/2014/main" id="{4F78D100-B2B8-E32B-5198-A2ADE67BE1A3}"/>
              </a:ext>
            </a:extLst>
          </p:cNvPr>
          <p:cNvSpPr>
            <a:spLocks noGrp="1"/>
          </p:cNvSpPr>
          <p:nvPr>
            <p:ph idx="1"/>
          </p:nvPr>
        </p:nvSpPr>
        <p:spPr>
          <a:xfrm>
            <a:off x="486095" y="1124744"/>
            <a:ext cx="8229600" cy="4669979"/>
          </a:xfrm>
        </p:spPr>
        <p:txBody>
          <a:bodyPr/>
          <a:lstStyle/>
          <a:p>
            <a:pPr algn="just">
              <a:lnSpc>
                <a:spcPct val="115000"/>
              </a:lnSpc>
              <a:spcBef>
                <a:spcPts val="300"/>
              </a:spcBef>
              <a:spcAft>
                <a:spcPts val="300"/>
              </a:spcAft>
              <a:defRPr/>
            </a:pPr>
            <a:r>
              <a:rPr kumimoji="0" lang="el-GR" sz="1800" b="0"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rPr>
              <a:t>Προετοιμασία </a:t>
            </a:r>
            <a:r>
              <a:rPr kumimoji="0" lang="el-GR" sz="1800" b="1"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rPr>
              <a:t>ενδιαφερόμενων και σκεπτόμενων αναγνωστών που απολαμβάνουν, ψυχαγωγούνται και καλλιεργούν την αισθητική τους</a:t>
            </a:r>
            <a:r>
              <a:rPr kumimoji="0" lang="el-GR" sz="1800" b="0"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0" marR="0" lvl="0" indent="0" algn="just" defTabSz="685800" rtl="0" eaLnBrk="1" fontAlgn="auto" latinLnBrk="0" hangingPunct="1">
              <a:lnSpc>
                <a:spcPct val="115000"/>
              </a:lnSpc>
              <a:spcBef>
                <a:spcPts val="300"/>
              </a:spcBef>
              <a:spcAft>
                <a:spcPts val="300"/>
              </a:spcAft>
              <a:buClrTx/>
              <a:buSzTx/>
              <a:buNone/>
              <a:tabLst/>
              <a:defRPr/>
            </a:pPr>
            <a:endParaRPr kumimoji="0" lang="el-GR" sz="1800" b="0"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171450" marR="0" lvl="0" indent="-171450" algn="just" defTabSz="685800" rtl="0" eaLnBrk="1" fontAlgn="auto" latinLnBrk="0" hangingPunct="1">
              <a:lnSpc>
                <a:spcPct val="115000"/>
              </a:lnSpc>
              <a:spcBef>
                <a:spcPts val="300"/>
              </a:spcBef>
              <a:spcAft>
                <a:spcPts val="30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rPr>
              <a:t>Οι μαθητές προσεγγίζουν </a:t>
            </a:r>
            <a:r>
              <a:rPr kumimoji="0" lang="el-GR" sz="1800" b="1"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rPr>
              <a:t>ολόκληρα βιβλία και αναγνώσματα, </a:t>
            </a:r>
            <a:r>
              <a:rPr kumimoji="0" lang="el-GR" sz="1800" b="0"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rPr>
              <a:t>ποικίλων μορφών και θεματικών, ώστε να αποκτήσουν </a:t>
            </a:r>
            <a:r>
              <a:rPr kumimoji="0" lang="el-GR" sz="1800" b="0" i="0" u="none" strike="noStrike" kern="1200" cap="none" spc="0" normalizeH="0" baseline="0" noProof="0" dirty="0" err="1">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rPr>
              <a:t>φιλαναγνωστική</a:t>
            </a:r>
            <a:r>
              <a:rPr kumimoji="0" lang="el-GR" sz="1800" b="0"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rPr>
              <a:t> στάση, να ανακαλύψουν τα ενδιαφέροντά τους και να αποκτήσουν κριτική ικανότητα και ευαισθησίες σε διαχρονικά και σύγχρονα πανανθρώπινα θέματα.</a:t>
            </a:r>
          </a:p>
          <a:p>
            <a:pPr marL="0" marR="0" lvl="0" indent="0" algn="just" defTabSz="685800" rtl="0" eaLnBrk="1" fontAlgn="auto" latinLnBrk="0" hangingPunct="1">
              <a:lnSpc>
                <a:spcPct val="115000"/>
              </a:lnSpc>
              <a:spcBef>
                <a:spcPts val="300"/>
              </a:spcBef>
              <a:spcAft>
                <a:spcPts val="300"/>
              </a:spcAft>
              <a:buClrTx/>
              <a:buSzTx/>
              <a:buNone/>
              <a:tabLst/>
              <a:defRPr/>
            </a:pPr>
            <a:endParaRPr kumimoji="0" lang="el-GR" sz="1800" b="0"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171450" marR="0" lvl="0" indent="-171450" algn="just" defTabSz="685800" rtl="0" eaLnBrk="1" fontAlgn="auto" latinLnBrk="0" hangingPunct="1">
              <a:lnSpc>
                <a:spcPct val="115000"/>
              </a:lnSpc>
              <a:spcBef>
                <a:spcPts val="300"/>
              </a:spcBef>
              <a:spcAft>
                <a:spcPts val="30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rPr>
              <a:t> Παράλληλα, γνωρίζουν τον ελληνικό πολιτισμό και την ιστορία του, όπως αυτή αναδεικνύεται μέσα από τον </a:t>
            </a:r>
            <a:r>
              <a:rPr kumimoji="0" lang="el-GR" sz="1800" b="1" i="0" u="none" strike="noStrike" kern="1200" cap="none" spc="0" normalizeH="0" baseline="0" noProof="0" dirty="0" err="1">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rPr>
              <a:t>κειμενικό</a:t>
            </a:r>
            <a:r>
              <a:rPr kumimoji="0" lang="el-GR" sz="1800" b="1"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rPr>
              <a:t> λόγο διαφόρων ειδών και εποχών</a:t>
            </a:r>
            <a:r>
              <a:rPr kumimoji="0" lang="el-GR" sz="1800" b="0"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Calibri" panose="020F0502020204030204" pitchFamily="34" charset="0"/>
              </a:rPr>
              <a:t>, εμβαθύνοντας στον διαχρονικό χαρακτήρα ηθικών και πνευματικών αξιών. </a:t>
            </a:r>
            <a:endParaRPr kumimoji="0" lang="el-GR" sz="1800" b="0" i="0" u="none" strike="noStrike" kern="1200" cap="none" spc="0" normalizeH="0" baseline="0" noProof="0" dirty="0">
              <a:ln>
                <a:noFill/>
              </a:ln>
              <a:solidFill>
                <a:srgbClr val="40404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5547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95761B-1E59-9B67-C53C-F9857E06A92A}"/>
              </a:ext>
            </a:extLst>
          </p:cNvPr>
          <p:cNvSpPr>
            <a:spLocks noGrp="1"/>
          </p:cNvSpPr>
          <p:nvPr>
            <p:ph type="ctrTitle"/>
          </p:nvPr>
        </p:nvSpPr>
        <p:spPr>
          <a:xfrm>
            <a:off x="398984" y="116632"/>
            <a:ext cx="7701408" cy="432048"/>
          </a:xfrm>
        </p:spPr>
        <p:txBody>
          <a:bodyPr>
            <a:normAutofit/>
          </a:bodyPr>
          <a:lstStyle/>
          <a:p>
            <a:r>
              <a:rPr kumimoji="0" lang="el-GR" sz="2000" b="1" i="0" u="none" strike="noStrike" kern="1200" cap="none" spc="0" normalizeH="0" baseline="0" noProof="0" dirty="0">
                <a:ln>
                  <a:noFill/>
                </a:ln>
                <a:solidFill>
                  <a:srgbClr val="318DCB">
                    <a:lumMod val="7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Οι στόχοι και τα επιτεύγματα - δράσεις ανά ζεύγος τάξεων είναι: </a:t>
            </a:r>
            <a:endParaRPr lang="el-GR" dirty="0"/>
          </a:p>
        </p:txBody>
      </p:sp>
      <p:sp>
        <p:nvSpPr>
          <p:cNvPr id="3" name="Θέση περιεχομένου 2">
            <a:extLst>
              <a:ext uri="{FF2B5EF4-FFF2-40B4-BE49-F238E27FC236}">
                <a16:creationId xmlns:a16="http://schemas.microsoft.com/office/drawing/2014/main" id="{E45789C8-1412-FCA1-BDCF-37843BA4F1F0}"/>
              </a:ext>
            </a:extLst>
          </p:cNvPr>
          <p:cNvSpPr>
            <a:spLocks noGrp="1"/>
          </p:cNvSpPr>
          <p:nvPr>
            <p:ph idx="1"/>
          </p:nvPr>
        </p:nvSpPr>
        <p:spPr/>
        <p:txBody>
          <a:bodyPr/>
          <a:lstStyle/>
          <a:p>
            <a:endParaRPr lang="el-GR" dirty="0"/>
          </a:p>
        </p:txBody>
      </p:sp>
      <p:graphicFrame>
        <p:nvGraphicFramePr>
          <p:cNvPr id="4" name="Αντικείμενο 3">
            <a:extLst>
              <a:ext uri="{FF2B5EF4-FFF2-40B4-BE49-F238E27FC236}">
                <a16:creationId xmlns:a16="http://schemas.microsoft.com/office/drawing/2014/main" id="{D3B5613B-E5D0-E278-AEA6-825AF38AD67A}"/>
              </a:ext>
            </a:extLst>
          </p:cNvPr>
          <p:cNvGraphicFramePr>
            <a:graphicFrameLocks noChangeAspect="1"/>
          </p:cNvGraphicFramePr>
          <p:nvPr>
            <p:extLst>
              <p:ext uri="{D42A27DB-BD31-4B8C-83A1-F6EECF244321}">
                <p14:modId xmlns:p14="http://schemas.microsoft.com/office/powerpoint/2010/main" val="3049465770"/>
              </p:ext>
            </p:extLst>
          </p:nvPr>
        </p:nvGraphicFramePr>
        <p:xfrm>
          <a:off x="179512" y="116632"/>
          <a:ext cx="8565504" cy="5544615"/>
        </p:xfrm>
        <a:graphic>
          <a:graphicData uri="http://schemas.openxmlformats.org/presentationml/2006/ole">
            <mc:AlternateContent xmlns:mc="http://schemas.openxmlformats.org/markup-compatibility/2006">
              <mc:Choice xmlns:v="urn:schemas-microsoft-com:vml" Requires="v">
                <p:oleObj name="Document" r:id="rId2" imgW="5502261" imgH="6410113" progId="Word.Document.12">
                  <p:embed/>
                </p:oleObj>
              </mc:Choice>
              <mc:Fallback>
                <p:oleObj name="Document" r:id="rId2" imgW="5502261" imgH="6410113" progId="Word.Document.12">
                  <p:embed/>
                  <p:pic>
                    <p:nvPicPr>
                      <p:cNvPr id="0" name=""/>
                      <p:cNvPicPr/>
                      <p:nvPr/>
                    </p:nvPicPr>
                    <p:blipFill>
                      <a:blip r:embed="rId3"/>
                      <a:stretch>
                        <a:fillRect/>
                      </a:stretch>
                    </p:blipFill>
                    <p:spPr>
                      <a:xfrm>
                        <a:off x="179512" y="116632"/>
                        <a:ext cx="8565504" cy="5544615"/>
                      </a:xfrm>
                      <a:prstGeom prst="rect">
                        <a:avLst/>
                      </a:prstGeom>
                    </p:spPr>
                  </p:pic>
                </p:oleObj>
              </mc:Fallback>
            </mc:AlternateContent>
          </a:graphicData>
        </a:graphic>
      </p:graphicFrame>
    </p:spTree>
    <p:extLst>
      <p:ext uri="{BB962C8B-B14F-4D97-AF65-F5344CB8AC3E}">
        <p14:creationId xmlns:p14="http://schemas.microsoft.com/office/powerpoint/2010/main" val="420685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D18F12-A338-4EB0-AC3B-1349D54ACD0B}"/>
              </a:ext>
            </a:extLst>
          </p:cNvPr>
          <p:cNvSpPr>
            <a:spLocks noGrp="1"/>
          </p:cNvSpPr>
          <p:nvPr>
            <p:ph type="ctrTitle"/>
          </p:nvPr>
        </p:nvSpPr>
        <p:spPr>
          <a:xfrm>
            <a:off x="398984" y="260648"/>
            <a:ext cx="8277472" cy="504056"/>
          </a:xfrm>
        </p:spPr>
        <p:txBody>
          <a:bodyPr>
            <a:normAutofit/>
          </a:bodyPr>
          <a:lstStyle/>
          <a:p>
            <a:pPr marL="457200">
              <a:lnSpc>
                <a:spcPct val="115000"/>
              </a:lnSpc>
              <a:spcAft>
                <a:spcPts val="1000"/>
              </a:spcAft>
              <a:tabLst>
                <a:tab pos="5657850" algn="l"/>
              </a:tabLst>
            </a:pPr>
            <a:r>
              <a:rPr lang="el-GR" sz="200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Οι στόχοι και τα επιτεύγματα - δράσεις ανά ζεύγος τάξεων είναι: </a:t>
            </a:r>
          </a:p>
        </p:txBody>
      </p:sp>
      <p:graphicFrame>
        <p:nvGraphicFramePr>
          <p:cNvPr id="7" name="Θέση περιεχομένου 6">
            <a:extLst>
              <a:ext uri="{FF2B5EF4-FFF2-40B4-BE49-F238E27FC236}">
                <a16:creationId xmlns:a16="http://schemas.microsoft.com/office/drawing/2014/main" id="{0EB0B8B2-B72E-4754-8274-201A6397336B}"/>
              </a:ext>
            </a:extLst>
          </p:cNvPr>
          <p:cNvGraphicFramePr>
            <a:graphicFrameLocks noGrp="1"/>
          </p:cNvGraphicFramePr>
          <p:nvPr>
            <p:ph idx="1"/>
            <p:extLst>
              <p:ext uri="{D42A27DB-BD31-4B8C-83A1-F6EECF244321}">
                <p14:modId xmlns:p14="http://schemas.microsoft.com/office/powerpoint/2010/main" val="3651127169"/>
              </p:ext>
            </p:extLst>
          </p:nvPr>
        </p:nvGraphicFramePr>
        <p:xfrm>
          <a:off x="179512" y="836712"/>
          <a:ext cx="8856984" cy="4608512"/>
        </p:xfrm>
        <a:graphic>
          <a:graphicData uri="http://schemas.openxmlformats.org/drawingml/2006/table">
            <a:tbl>
              <a:tblPr firstRow="1" firstCol="1" bandRow="1"/>
              <a:tblGrid>
                <a:gridCol w="3858925">
                  <a:extLst>
                    <a:ext uri="{9D8B030D-6E8A-4147-A177-3AD203B41FA5}">
                      <a16:colId xmlns:a16="http://schemas.microsoft.com/office/drawing/2014/main" val="2358799257"/>
                    </a:ext>
                  </a:extLst>
                </a:gridCol>
                <a:gridCol w="4998059">
                  <a:extLst>
                    <a:ext uri="{9D8B030D-6E8A-4147-A177-3AD203B41FA5}">
                      <a16:colId xmlns:a16="http://schemas.microsoft.com/office/drawing/2014/main" val="1067656033"/>
                    </a:ext>
                  </a:extLst>
                </a:gridCol>
              </a:tblGrid>
              <a:tr h="322500">
                <a:tc gridSpan="2">
                  <a:txBody>
                    <a:bodyPr/>
                    <a:lstStyle/>
                    <a:p>
                      <a:pPr marL="457200" algn="ctr">
                        <a:lnSpc>
                          <a:spcPct val="115000"/>
                        </a:lnSpc>
                        <a:spcAft>
                          <a:spcPts val="1000"/>
                        </a:spcAft>
                        <a:tabLst>
                          <a:tab pos="5657850" algn="l"/>
                        </a:tabLst>
                      </a:pPr>
                      <a:r>
                        <a:rPr lang="el-GR" sz="1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Γ΄ ΚΑΙ Δ’ ΔΗΜΟΤΙΚΟΥ</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4003518460"/>
                  </a:ext>
                </a:extLst>
              </a:tr>
              <a:tr h="224566">
                <a:tc>
                  <a:txBody>
                    <a:bodyPr/>
                    <a:lstStyle/>
                    <a:p>
                      <a:pPr marL="457200" algn="l">
                        <a:lnSpc>
                          <a:spcPct val="115000"/>
                        </a:lnSpc>
                        <a:tabLst>
                          <a:tab pos="5657850" algn="l"/>
                        </a:tabLst>
                      </a:pPr>
                      <a:r>
                        <a:rPr lang="el-GR" sz="900" b="1" dirty="0">
                          <a:effectLst/>
                          <a:latin typeface="Calibri" panose="020F0502020204030204" pitchFamily="34" charset="0"/>
                          <a:ea typeface="Times New Roman" panose="02020603050405020304" pitchFamily="18" charset="0"/>
                          <a:cs typeface="Calibri" panose="020F0502020204030204" pitchFamily="34" charset="0"/>
                        </a:rPr>
                        <a:t>ΣΤΟΧΟΙ</a:t>
                      </a:r>
                      <a:r>
                        <a:rPr lang="el-GR" sz="9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900" dirty="0">
                          <a:effectLst/>
                          <a:latin typeface="Calibri" panose="020F0502020204030204" pitchFamily="34" charset="0"/>
                          <a:ea typeface="Times New Roman" panose="02020603050405020304" pitchFamily="18" charset="0"/>
                          <a:cs typeface="Calibri" panose="020F0502020204030204" pitchFamily="34" charset="0"/>
                        </a:rPr>
                        <a:t>(Οι μαθητές με την διαμεσολάβηση του εκπαιδευτικού ασκούνται στην ανάγνωση της λογοτεχνίας)</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tabLst>
                          <a:tab pos="5657850" algn="l"/>
                        </a:tabLst>
                      </a:pPr>
                      <a:r>
                        <a:rPr lang="el-GR" sz="900" b="1" dirty="0">
                          <a:effectLst/>
                          <a:latin typeface="Calibri" panose="020F0502020204030204" pitchFamily="34" charset="0"/>
                          <a:ea typeface="Times New Roman" panose="02020603050405020304" pitchFamily="18" charset="0"/>
                          <a:cs typeface="Calibri" panose="020F0502020204030204" pitchFamily="34" charset="0"/>
                        </a:rPr>
                        <a:t>  ΕΠΙΤΕΥΓΜΑΤΑ-ΔΡΑΣΕΙΣ</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l">
                        <a:lnSpc>
                          <a:spcPct val="115000"/>
                        </a:lnSpc>
                        <a:tabLst>
                          <a:tab pos="5657850" algn="l"/>
                        </a:tabLst>
                      </a:pPr>
                      <a:r>
                        <a:rPr lang="el-GR" sz="900" b="1" dirty="0">
                          <a:effectLst/>
                          <a:latin typeface="Calibri" panose="020F0502020204030204" pitchFamily="34" charset="0"/>
                          <a:ea typeface="Times New Roman" panose="02020603050405020304" pitchFamily="18" charset="0"/>
                          <a:cs typeface="Calibri" panose="020F0502020204030204" pitchFamily="34" charset="0"/>
                        </a:rPr>
                        <a:t> </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l">
                        <a:lnSpc>
                          <a:spcPct val="115000"/>
                        </a:lnSpc>
                        <a:spcAft>
                          <a:spcPts val="1000"/>
                        </a:spcAft>
                        <a:tabLst>
                          <a:tab pos="5657850" algn="l"/>
                        </a:tabLst>
                      </a:pPr>
                      <a:r>
                        <a:rPr lang="el-GR" sz="900" b="1" dirty="0">
                          <a:effectLst/>
                          <a:latin typeface="Calibri" panose="020F0502020204030204" pitchFamily="34" charset="0"/>
                          <a:ea typeface="Times New Roman" panose="02020603050405020304" pitchFamily="18" charset="0"/>
                          <a:cs typeface="Calibri" panose="020F0502020204030204" pitchFamily="34" charset="0"/>
                        </a:rPr>
                        <a:t> </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060730"/>
                  </a:ext>
                </a:extLst>
              </a:tr>
              <a:tr h="328425">
                <a:tc>
                  <a:txBody>
                    <a:bodyPr/>
                    <a:lstStyle/>
                    <a:p>
                      <a:pPr marL="0" lvl="0" indent="0" algn="l">
                        <a:lnSpc>
                          <a:spcPct val="115000"/>
                        </a:lnSpc>
                        <a:buFont typeface="+mj-lt"/>
                        <a:buNone/>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1. Να προσεγγίζουν βιωματικά τα κείμενα μέσα από τη σταδιακή ανακάλυψη των διαφόρων μορφών έκφρασης και των πιο λεπτών νοηματικών αποχρώσεων</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tabLst>
                          <a:tab pos="5657850" algn="l"/>
                        </a:tabLst>
                      </a:pPr>
                      <a:r>
                        <a:rPr lang="el-GR" sz="900">
                          <a:effectLst/>
                          <a:latin typeface="Calibri" panose="020F0502020204030204" pitchFamily="34" charset="0"/>
                          <a:ea typeface="Times New Roman" panose="02020603050405020304" pitchFamily="18" charset="0"/>
                          <a:cs typeface="Calibri" panose="020F0502020204030204" pitchFamily="34" charset="0"/>
                        </a:rPr>
                        <a:t>Να διαβάζουν εκφραστικά τα κείμενα, να κατανοούν τα συμφραζόμενα, να  νιώθουν τη συγκίνηση και την αισθητική απόλαυση της ανάγνωσης </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919892"/>
                  </a:ext>
                </a:extLst>
              </a:tr>
              <a:tr h="526623">
                <a:tc>
                  <a:txBody>
                    <a:bodyPr/>
                    <a:lstStyle/>
                    <a:p>
                      <a:pPr marL="0" lvl="0" indent="0" algn="l">
                        <a:lnSpc>
                          <a:spcPct val="115000"/>
                        </a:lnSpc>
                        <a:buFont typeface="+mj-lt"/>
                        <a:buNone/>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2. Να διακρίνουν βασικά στοιχεία του πεζού και του ποιητικού λόγου</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Να αντιλαμβάνονται τη διάκριση ανάμεσα στην έμμετρη και την μοντέρνα ποίηση και να  αρχίζουν να αποκτούν αίσθηση του ρυθμού. Να εντοπίζουν την ομοιοκαταληξία, τις στροφές, τους στίχους, το διασκελισμό, τις επαναλήψεις. Να διακρίνουν το φανταστικό από το πραγματικό και τα βασικά στοιχεία της διήγησης (ποιος, πού, πότε, γιατί)</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551436"/>
                  </a:ext>
                </a:extLst>
              </a:tr>
              <a:tr h="494741">
                <a:tc>
                  <a:txBody>
                    <a:bodyPr/>
                    <a:lstStyle/>
                    <a:p>
                      <a:pPr marL="0" lvl="0" indent="0" algn="l">
                        <a:lnSpc>
                          <a:spcPct val="115000"/>
                        </a:lnSpc>
                        <a:buFont typeface="+mj-lt"/>
                        <a:buNone/>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3. Να μυηθούν στην ερμηνεία των κειμένων</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Να μπορούν να αποκαλύπτουν τη σύνδεση των επεισοδίων, να κάνουν υποθέσεις για την εξέλιξη της πλοκής, να διακρίνουν τα χαρακτηριστικά γνωρίσματα των χαρακτήρων, να αποδίδουν δραματοποιημένα και εικαστικά το κείμενο</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936428"/>
                  </a:ext>
                </a:extLst>
              </a:tr>
              <a:tr h="247804">
                <a:tc>
                  <a:txBody>
                    <a:bodyPr/>
                    <a:lstStyle/>
                    <a:p>
                      <a:pPr marL="0" lvl="0" indent="0" algn="l">
                        <a:lnSpc>
                          <a:spcPct val="115000"/>
                        </a:lnSpc>
                        <a:buFont typeface="+mj-lt"/>
                        <a:buNone/>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4. Να ενημερώνονται για τους δημιουργούς των λογοτεχνικών έργων</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Να αναγνωρίζουν εκτός των βασικών στοιχείων το βιογραφικό σημείωμα του συγγραφέα και να αναζητούν πληροφορίες </a:t>
                      </a:r>
                      <a:r>
                        <a:rPr lang="el-GR" sz="900" dirty="0" err="1">
                          <a:effectLst/>
                          <a:latin typeface="Calibri" panose="020F0502020204030204" pitchFamily="34" charset="0"/>
                          <a:ea typeface="Times New Roman" panose="02020603050405020304" pitchFamily="18" charset="0"/>
                          <a:cs typeface="Calibri" panose="020F0502020204030204" pitchFamily="34" charset="0"/>
                        </a:rPr>
                        <a:t>γι</a:t>
                      </a:r>
                      <a:r>
                        <a:rPr lang="el-GR" sz="900" dirty="0">
                          <a:effectLst/>
                          <a:latin typeface="Calibri" panose="020F0502020204030204" pitchFamily="34" charset="0"/>
                          <a:ea typeface="Times New Roman" panose="02020603050405020304" pitchFamily="18" charset="0"/>
                          <a:cs typeface="Calibri" panose="020F0502020204030204" pitchFamily="34" charset="0"/>
                        </a:rPr>
                        <a:t>΄ αυτόν. </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08315"/>
                  </a:ext>
                </a:extLst>
              </a:tr>
              <a:tr h="369217">
                <a:tc>
                  <a:txBody>
                    <a:bodyPr/>
                    <a:lstStyle/>
                    <a:p>
                      <a:pPr marL="0" lvl="0" indent="0" algn="l">
                        <a:lnSpc>
                          <a:spcPct val="115000"/>
                        </a:lnSpc>
                        <a:buFont typeface="+mj-lt"/>
                        <a:buNone/>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5. Με την ανάγνωση των λογοτεχνικών κειμένων να καλλιεργούν τη φαντασία και τη  δημιουργική σκέψη</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Να συγγράφουν ή να αφηγούνται απλά κείμενα αλλάζοντας την αρχή, τη μέση ή το τέλος του λογοτεχνικού έργου που μελέτησαν</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272049"/>
                  </a:ext>
                </a:extLst>
              </a:tr>
              <a:tr h="369217">
                <a:tc>
                  <a:txBody>
                    <a:bodyPr/>
                    <a:lstStyle/>
                    <a:p>
                      <a:pPr marL="0" lvl="0" indent="0" algn="l">
                        <a:lnSpc>
                          <a:spcPct val="115000"/>
                        </a:lnSpc>
                        <a:buFont typeface="+mj-lt"/>
                        <a:buNone/>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6. Να προσεγγίζουν στοιχεία από την παράδοση και τον ελληνικό πολιτισμό</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Διεξοδικότερη επαφή με λαϊκά παραμύθια, θρύλους, παραδόσεις, μύθους  έθιμα, στοιχεία από τον εθνικό και θρησκευτικό  μας βίο, προσέγγιση δημοτικών τραγουδιών </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01182"/>
                  </a:ext>
                </a:extLst>
              </a:tr>
              <a:tr h="369217">
                <a:tc>
                  <a:txBody>
                    <a:bodyPr/>
                    <a:lstStyle/>
                    <a:p>
                      <a:pPr marL="0" lvl="0" indent="0" algn="l">
                        <a:lnSpc>
                          <a:spcPct val="115000"/>
                        </a:lnSpc>
                        <a:buFont typeface="+mj-lt"/>
                        <a:buNone/>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7. Να είναι σε θέση να διακρίνουν πιο σύνθετα φωνολογικά στοιχεία που σχετίζονται με τη μορφή των κειμένων</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Να γνωρίσουν μέσα από παιγνιώδεις δράσεις λογοπαίγνια, ακροστιχίδες, γλωσσοδέτες, αινίγματα</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567593"/>
                  </a:ext>
                </a:extLst>
              </a:tr>
              <a:tr h="243694">
                <a:tc>
                  <a:txBody>
                    <a:bodyPr/>
                    <a:lstStyle/>
                    <a:p>
                      <a:pPr marL="0" lvl="0" indent="0" algn="l">
                        <a:lnSpc>
                          <a:spcPct val="115000"/>
                        </a:lnSpc>
                        <a:buFont typeface="+mj-lt"/>
                        <a:buNone/>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8. Να κάνουν τα πρώτα βήματα στη δημιουργική γραφή και ανάγνωση</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Να συγγράφουν ή να αφηγούνται απλά κείμενα ολοκληρώνοντας ή ανατρέποντας την υπόθεση με φαντασία</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90135"/>
                  </a:ext>
                </a:extLst>
              </a:tr>
              <a:tr h="657205">
                <a:tc>
                  <a:txBody>
                    <a:bodyPr/>
                    <a:lstStyle/>
                    <a:p>
                      <a:pPr marL="0" lvl="0" indent="0" algn="l">
                        <a:lnSpc>
                          <a:spcPct val="115000"/>
                        </a:lnSpc>
                        <a:buFont typeface="+mj-lt"/>
                        <a:buNone/>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9. Να γνωρίσουν τα βασικά είδη της λογοτεχνίας με βάση τη μορφή ή το περιεχόμενό τους</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tabLst>
                          <a:tab pos="5657850" algn="l"/>
                        </a:tabLst>
                      </a:pPr>
                      <a:r>
                        <a:rPr lang="el-GR" sz="900" dirty="0">
                          <a:effectLst/>
                          <a:latin typeface="Calibri" panose="020F0502020204030204" pitchFamily="34" charset="0"/>
                          <a:ea typeface="Times New Roman" panose="02020603050405020304" pitchFamily="18" charset="0"/>
                          <a:cs typeface="Calibri" panose="020F0502020204030204" pitchFamily="34" charset="0"/>
                        </a:rPr>
                        <a:t>Να ξεχωρίζουν πεζά κείμενα, παραμύθια, μύθους, ποιήματα, σύντομα θεατρικά έργα, βιβλία γνώσεων, </a:t>
                      </a:r>
                      <a:r>
                        <a:rPr lang="el-GR" sz="900" dirty="0" err="1">
                          <a:effectLst/>
                          <a:latin typeface="Calibri" panose="020F0502020204030204" pitchFamily="34" charset="0"/>
                          <a:ea typeface="Times New Roman" panose="02020603050405020304" pitchFamily="18" charset="0"/>
                          <a:cs typeface="Calibri" panose="020F0502020204030204" pitchFamily="34" charset="0"/>
                        </a:rPr>
                        <a:t>εικονοβιβλία</a:t>
                      </a:r>
                      <a:r>
                        <a:rPr lang="el-GR" sz="900" dirty="0">
                          <a:effectLst/>
                          <a:latin typeface="Calibri" panose="020F0502020204030204" pitchFamily="34" charset="0"/>
                          <a:ea typeface="Times New Roman" panose="02020603050405020304" pitchFamily="18" charset="0"/>
                          <a:cs typeface="Calibri" panose="020F0502020204030204" pitchFamily="34" charset="0"/>
                        </a:rPr>
                        <a:t>, να διακρίνουν πρωταγωνιστή, ήρωες, συναισθήματα, αντιδράσεις, να μπορούν να «διαβάζουν» την εικόνα και να διακρίνουν τους τρόπους συσχέτισής της με το κείμενο</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43" marR="3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5436041"/>
                  </a:ext>
                </a:extLst>
              </a:tr>
            </a:tbl>
          </a:graphicData>
        </a:graphic>
      </p:graphicFrame>
    </p:spTree>
    <p:extLst>
      <p:ext uri="{BB962C8B-B14F-4D97-AF65-F5344CB8AC3E}">
        <p14:creationId xmlns:p14="http://schemas.microsoft.com/office/powerpoint/2010/main" val="196588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8D084D-919B-4AED-AB06-6CCECA5186C8}"/>
              </a:ext>
            </a:extLst>
          </p:cNvPr>
          <p:cNvSpPr>
            <a:spLocks noGrp="1"/>
          </p:cNvSpPr>
          <p:nvPr>
            <p:ph type="ctrTitle"/>
          </p:nvPr>
        </p:nvSpPr>
        <p:spPr/>
        <p:txBody>
          <a:bodyPr/>
          <a:lstStyle/>
          <a:p>
            <a:endParaRPr lang="el-GR"/>
          </a:p>
        </p:txBody>
      </p:sp>
      <p:graphicFrame>
        <p:nvGraphicFramePr>
          <p:cNvPr id="4" name="Θέση περιεχομένου 3">
            <a:extLst>
              <a:ext uri="{FF2B5EF4-FFF2-40B4-BE49-F238E27FC236}">
                <a16:creationId xmlns:a16="http://schemas.microsoft.com/office/drawing/2014/main" id="{1C3B3D71-8782-4B60-80C0-9CFCE7987A87}"/>
              </a:ext>
            </a:extLst>
          </p:cNvPr>
          <p:cNvGraphicFramePr>
            <a:graphicFrameLocks noGrp="1"/>
          </p:cNvGraphicFramePr>
          <p:nvPr>
            <p:ph idx="1"/>
            <p:extLst>
              <p:ext uri="{D42A27DB-BD31-4B8C-83A1-F6EECF244321}">
                <p14:modId xmlns:p14="http://schemas.microsoft.com/office/powerpoint/2010/main" val="2519119397"/>
              </p:ext>
            </p:extLst>
          </p:nvPr>
        </p:nvGraphicFramePr>
        <p:xfrm>
          <a:off x="143508" y="188640"/>
          <a:ext cx="8856984" cy="5388990"/>
        </p:xfrm>
        <a:graphic>
          <a:graphicData uri="http://schemas.openxmlformats.org/drawingml/2006/table">
            <a:tbl>
              <a:tblPr firstRow="1" firstCol="1" bandRow="1"/>
              <a:tblGrid>
                <a:gridCol w="4509975">
                  <a:extLst>
                    <a:ext uri="{9D8B030D-6E8A-4147-A177-3AD203B41FA5}">
                      <a16:colId xmlns:a16="http://schemas.microsoft.com/office/drawing/2014/main" val="1948568779"/>
                    </a:ext>
                  </a:extLst>
                </a:gridCol>
                <a:gridCol w="4347009">
                  <a:extLst>
                    <a:ext uri="{9D8B030D-6E8A-4147-A177-3AD203B41FA5}">
                      <a16:colId xmlns:a16="http://schemas.microsoft.com/office/drawing/2014/main" val="3218120045"/>
                    </a:ext>
                  </a:extLst>
                </a:gridCol>
              </a:tblGrid>
              <a:tr h="432048">
                <a:tc gridSpan="2">
                  <a:txBody>
                    <a:bodyPr/>
                    <a:lstStyle/>
                    <a:p>
                      <a:pPr algn="ctr">
                        <a:lnSpc>
                          <a:spcPct val="115000"/>
                        </a:lnSpc>
                        <a:spcAft>
                          <a:spcPts val="1000"/>
                        </a:spcAft>
                      </a:pPr>
                      <a:r>
                        <a:rPr kumimoji="0" lang="el-GR" sz="2000" b="1" i="0" u="none" strike="noStrike" kern="1200" cap="none" spc="0" normalizeH="0" baseline="0" noProof="0" dirty="0">
                          <a:ln>
                            <a:noFill/>
                          </a:ln>
                          <a:solidFill>
                            <a:srgbClr val="318DCB">
                              <a:lumMod val="7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Οι στόχοι και τα επιτεύγματα - δράσεις ανά ζεύγος τάξεων είναι: </a:t>
                      </a:r>
                      <a:endParaRPr kumimoji="0" lang="el-GR" sz="1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l-GR" sz="1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1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Ε΄ ΚΑΙ ΣΤ’ ΔΗΜΟΤΙΚΟΥ</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370539237"/>
                  </a:ext>
                </a:extLst>
              </a:tr>
              <a:tr h="518756">
                <a:tc>
                  <a:txBody>
                    <a:bodyPr/>
                    <a:lstStyle/>
                    <a:p>
                      <a:pPr algn="ctr">
                        <a:lnSpc>
                          <a:spcPct val="115000"/>
                        </a:lnSpc>
                        <a:spcAft>
                          <a:spcPts val="1000"/>
                        </a:spcAft>
                      </a:pPr>
                      <a:r>
                        <a:rPr lang="el-GR" sz="900" b="1" dirty="0">
                          <a:effectLst/>
                          <a:latin typeface="Calibri" panose="020F0502020204030204" pitchFamily="34" charset="0"/>
                          <a:ea typeface="Times New Roman" panose="02020603050405020304" pitchFamily="18" charset="0"/>
                          <a:cs typeface="Times New Roman" panose="02020603050405020304" pitchFamily="18" charset="0"/>
                        </a:rPr>
                        <a:t>ΣΤΟΧΟΙ</a:t>
                      </a:r>
                      <a:r>
                        <a:rPr lang="el-GR" sz="90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(Οι μαθητές με τα ερωτήματα του δασκάλου ασκούνται στην </a:t>
                      </a:r>
                      <a:r>
                        <a:rPr lang="el-GR" sz="900" dirty="0" err="1">
                          <a:effectLst/>
                          <a:latin typeface="Calibri" panose="020F0502020204030204" pitchFamily="34" charset="0"/>
                          <a:ea typeface="Times New Roman" panose="02020603050405020304" pitchFamily="18" charset="0"/>
                          <a:cs typeface="Times New Roman" panose="02020603050405020304" pitchFamily="18" charset="0"/>
                        </a:rPr>
                        <a:t>αυτενεργή</a:t>
                      </a:r>
                      <a:r>
                        <a:rPr lang="el-GR" sz="900" dirty="0">
                          <a:effectLst/>
                          <a:latin typeface="Calibri" panose="020F0502020204030204" pitchFamily="34" charset="0"/>
                          <a:ea typeface="Times New Roman" panose="02020603050405020304" pitchFamily="18" charset="0"/>
                          <a:cs typeface="Times New Roman" panose="02020603050405020304" pitchFamily="18" charset="0"/>
                        </a:rPr>
                        <a:t> ανάγνωση και την ερμηνευτική προσέγγιση των κειμένων)</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l-GR" sz="900" b="1">
                          <a:effectLst/>
                          <a:latin typeface="Calibri" panose="020F0502020204030204" pitchFamily="34" charset="0"/>
                          <a:ea typeface="Times New Roman" panose="02020603050405020304" pitchFamily="18" charset="0"/>
                          <a:cs typeface="Times New Roman" panose="02020603050405020304" pitchFamily="18" charset="0"/>
                        </a:rPr>
                        <a:t>  ΕΠΙΤΕΥΓΜΑΤΑ-ΔΡΑΣΕΙΣ</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l-GR" sz="900" b="1">
                          <a:effectLst/>
                          <a:latin typeface="Calibri" panose="020F0502020204030204" pitchFamily="34" charset="0"/>
                          <a:ea typeface="Times New Roman" panose="02020603050405020304" pitchFamily="18" charset="0"/>
                          <a:cs typeface="Times New Roman" panose="02020603050405020304" pitchFamily="18" charset="0"/>
                        </a:rPr>
                        <a:t> </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l-GR" sz="900" b="1">
                          <a:effectLst/>
                          <a:latin typeface="Calibri" panose="020F0502020204030204" pitchFamily="34" charset="0"/>
                          <a:ea typeface="Times New Roman" panose="02020603050405020304" pitchFamily="18" charset="0"/>
                          <a:cs typeface="Times New Roman" panose="02020603050405020304" pitchFamily="18" charset="0"/>
                        </a:rPr>
                        <a:t> </a:t>
                      </a:r>
                      <a:endParaRPr lang="el-G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734146"/>
                  </a:ext>
                </a:extLst>
              </a:tr>
              <a:tr h="286176">
                <a:tc>
                  <a:txBody>
                    <a:bodyPr/>
                    <a:lstStyle/>
                    <a:p>
                      <a:pPr marL="0" lvl="0" indent="0" algn="just">
                        <a:lnSpc>
                          <a:spcPct val="115000"/>
                        </a:lnSpc>
                        <a:spcAft>
                          <a:spcPts val="1000"/>
                        </a:spcAft>
                        <a:buFont typeface="+mj-lt"/>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1. Να εμπλουτίσουν την αναγνωστική τους εμπειρία εστιάζοντας στη </a:t>
                      </a:r>
                      <a:r>
                        <a:rPr lang="el-GR" sz="900" dirty="0" err="1">
                          <a:effectLst/>
                          <a:latin typeface="Calibri" panose="020F0502020204030204" pitchFamily="34" charset="0"/>
                          <a:ea typeface="Times New Roman" panose="02020603050405020304" pitchFamily="18" charset="0"/>
                          <a:cs typeface="Times New Roman" panose="02020603050405020304" pitchFamily="18" charset="0"/>
                        </a:rPr>
                        <a:t>νοηματοδότη</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900">
                          <a:effectLst/>
                          <a:latin typeface="Calibri" panose="020F0502020204030204" pitchFamily="34" charset="0"/>
                          <a:ea typeface="Times New Roman" panose="02020603050405020304" pitchFamily="18" charset="0"/>
                          <a:cs typeface="Times New Roman" panose="02020603050405020304" pitchFamily="18" charset="0"/>
                        </a:rPr>
                        <a:t>Να εφαρμόζουν όλες τις στρατηγικές ανάγνωσης με δυνατότητα συνεπικουρίας των νέων τεχνολογιών ή άλλων τεχνικών μέσων</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903554"/>
                  </a:ext>
                </a:extLst>
              </a:tr>
              <a:tr h="274070">
                <a:tc>
                  <a:txBody>
                    <a:bodyPr/>
                    <a:lstStyle/>
                    <a:p>
                      <a:pPr marL="0" lvl="0" indent="0" algn="just">
                        <a:lnSpc>
                          <a:spcPct val="115000"/>
                        </a:lnSpc>
                        <a:spcAft>
                          <a:spcPts val="1000"/>
                        </a:spcAft>
                        <a:buFont typeface="+mj-lt"/>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2. Να κατανοούν χαρακτηριστικά γραφής των δημιουργών των λογοτεχνικών έργων</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900">
                          <a:effectLst/>
                          <a:latin typeface="Calibri" panose="020F0502020204030204" pitchFamily="34" charset="0"/>
                          <a:ea typeface="Times New Roman" panose="02020603050405020304" pitchFamily="18" charset="0"/>
                          <a:cs typeface="Times New Roman" panose="02020603050405020304" pitchFamily="18" charset="0"/>
                        </a:rPr>
                        <a:t>Να αναγνωρίζουν αφηγηματικές τεχνικές, τρόπους αφήγησης, οπτική γωνία αφηγητών, στοιχεία ύφους και πλοκής </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765781"/>
                  </a:ext>
                </a:extLst>
              </a:tr>
              <a:tr h="372197">
                <a:tc>
                  <a:txBody>
                    <a:bodyPr/>
                    <a:lstStyle/>
                    <a:p>
                      <a:pPr marL="0" lvl="0" indent="0" algn="just">
                        <a:lnSpc>
                          <a:spcPct val="115000"/>
                        </a:lnSpc>
                        <a:spcAft>
                          <a:spcPts val="1000"/>
                        </a:spcAft>
                        <a:buFont typeface="+mj-lt"/>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3. Να διακρίνουν διαφορετικά είδη πεζού και ποιητικού λόγου</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900">
                          <a:effectLst/>
                          <a:latin typeface="Calibri" panose="020F0502020204030204" pitchFamily="34" charset="0"/>
                          <a:ea typeface="Times New Roman" panose="02020603050405020304" pitchFamily="18" charset="0"/>
                          <a:cs typeface="Times New Roman" panose="02020603050405020304" pitchFamily="18" charset="0"/>
                        </a:rPr>
                        <a:t>Να προσεγγίζουν τα «βασικά» πεζογραφικά είδη (μυθιστόρημα, νουβέλα , διήγημα). Να έρχονται σε επαφή με έργα της παραδοσιακής και της μοντέρνας ποίησης καταθέτοντας αξιολογικές κρίσεις</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215718"/>
                  </a:ext>
                </a:extLst>
              </a:tr>
              <a:tr h="388156">
                <a:tc>
                  <a:txBody>
                    <a:bodyPr/>
                    <a:lstStyle/>
                    <a:p>
                      <a:pPr marL="0" lvl="0" indent="0" algn="just">
                        <a:lnSpc>
                          <a:spcPct val="115000"/>
                        </a:lnSpc>
                        <a:spcAft>
                          <a:spcPts val="1000"/>
                        </a:spcAft>
                        <a:buFont typeface="+mj-lt"/>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4. Να αναπτύξουν την κριτική σκέψη συγκρίνοντας κείμενα</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900">
                          <a:effectLst/>
                          <a:latin typeface="Calibri" panose="020F0502020204030204" pitchFamily="34" charset="0"/>
                          <a:ea typeface="Times New Roman" panose="02020603050405020304" pitchFamily="18" charset="0"/>
                          <a:cs typeface="Times New Roman" panose="02020603050405020304" pitchFamily="18" charset="0"/>
                        </a:rPr>
                        <a:t>Να συγκρίνουν με αντίστοιχα έργα του ίδιου συγγραφέα, να μελετούν κριτικές για το έργο (αν υπάρχουν), να κάνουν συγκρίσεις  βιβλίων ανάλογης θεματολογίας ή του ίδιου συγγραφέα και να διατυπώνουν αξιολογικές κρίσεις</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952195"/>
                  </a:ext>
                </a:extLst>
              </a:tr>
              <a:tr h="352469">
                <a:tc>
                  <a:txBody>
                    <a:bodyPr/>
                    <a:lstStyle/>
                    <a:p>
                      <a:pPr marL="0" marR="100330" lvl="0" indent="0" algn="just">
                        <a:lnSpc>
                          <a:spcPct val="105000"/>
                        </a:lnSpc>
                        <a:spcBef>
                          <a:spcPts val="5"/>
                        </a:spcBef>
                        <a:spcAft>
                          <a:spcPts val="600"/>
                        </a:spcAft>
                        <a:buFont typeface="+mj-lt"/>
                        <a:buNone/>
                      </a:pPr>
                      <a:r>
                        <a:rPr lang="el-GR" sz="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5. Να αντιληφθούν την ποιητική και συγκινησιακή λειτουργία της λογοτεχνικής γλώσσας</a:t>
                      </a:r>
                      <a:endParaRPr lang="el-G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900">
                          <a:effectLst/>
                          <a:latin typeface="Calibri" panose="020F0502020204030204" pitchFamily="34" charset="0"/>
                          <a:ea typeface="Times New Roman" panose="02020603050405020304" pitchFamily="18" charset="0"/>
                          <a:cs typeface="Times New Roman" panose="02020603050405020304" pitchFamily="18" charset="0"/>
                        </a:rPr>
                        <a:t>Να είναι σε θέση να διακρίνουν ποιητικά σύμβολα, το ύφος του κειμένου, τα σχήματα λόγου, την αλληγορία, τον συμβολισμό</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73209"/>
                  </a:ext>
                </a:extLst>
              </a:tr>
              <a:tr h="415243">
                <a:tc>
                  <a:txBody>
                    <a:bodyPr/>
                    <a:lstStyle/>
                    <a:p>
                      <a:pPr marL="0" lvl="0" indent="0" algn="just">
                        <a:lnSpc>
                          <a:spcPct val="115000"/>
                        </a:lnSpc>
                        <a:spcAft>
                          <a:spcPts val="1000"/>
                        </a:spcAft>
                        <a:buFont typeface="+mj-lt"/>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6. Να γνωρίσουν στοιχεία από την πολιτιστική μας κληρονομιά, την ιστορία και τη θρησκευτική παράδοση της Ελλάδας, της Ευρώπης και του κόσμου  </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900">
                          <a:effectLst/>
                          <a:latin typeface="Calibri" panose="020F0502020204030204" pitchFamily="34" charset="0"/>
                          <a:ea typeface="Times New Roman" panose="02020603050405020304" pitchFamily="18" charset="0"/>
                          <a:cs typeface="Times New Roman" panose="02020603050405020304" pitchFamily="18" charset="0"/>
                        </a:rPr>
                        <a:t>Να μελετήσουν κείμενα σχετικά με εθνικές και θρησκευτικές επετείους, από την παράδοσή και τη λαογραφία μας και να κάνουν γόνιμες συγκρίσεις με διαφορετικές κουλτούρες</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286586"/>
                  </a:ext>
                </a:extLst>
              </a:tr>
              <a:tr h="476039">
                <a:tc>
                  <a:txBody>
                    <a:bodyPr/>
                    <a:lstStyle/>
                    <a:p>
                      <a:pPr marL="0" lvl="0" indent="0" algn="just">
                        <a:lnSpc>
                          <a:spcPct val="115000"/>
                        </a:lnSpc>
                        <a:spcAft>
                          <a:spcPts val="1000"/>
                        </a:spcAft>
                        <a:buFont typeface="+mj-lt"/>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7. Να μυηθούν στην κατανόηση του αφηγηματικού λόγου και να ενισχυθούν στη διατύπωση προφορικού και γραπτού λόγου</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Να δημιουργήσουν δικά τους κείμενα είτε ως προέκταση των αναγνωσθέντων κειμένων είτε εμπνεόμενοι από αυτά. Να μπορούν να προβούν στην προφορική κριτική ή/και παρουσίαση ενός βιβλίου</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01191"/>
                  </a:ext>
                </a:extLst>
              </a:tr>
              <a:tr h="286176">
                <a:tc>
                  <a:txBody>
                    <a:bodyPr/>
                    <a:lstStyle/>
                    <a:p>
                      <a:pPr marL="0" lvl="0" indent="0" algn="just">
                        <a:lnSpc>
                          <a:spcPct val="115000"/>
                        </a:lnSpc>
                        <a:spcAft>
                          <a:spcPts val="1000"/>
                        </a:spcAft>
                        <a:buFont typeface="+mj-lt"/>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8. Να μετέχουν σε μια κοινότητα αναγνωστών  που θα μελετούν λογοτεχνικά κείμενα εντός και εκτός σχολείου</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900">
                          <a:effectLst/>
                          <a:latin typeface="Calibri" panose="020F0502020204030204" pitchFamily="34" charset="0"/>
                          <a:ea typeface="Times New Roman" panose="02020603050405020304" pitchFamily="18" charset="0"/>
                          <a:cs typeface="Times New Roman" panose="02020603050405020304" pitchFamily="18" charset="0"/>
                        </a:rPr>
                        <a:t>Να ενεργούν ως μέλη κοινότητας αναγνωστών του σχολείου είτε δια ζώσης ή μέσα από κοινωνικά δίκτυα ή ιστοσελίδες και να εκφράζονται με τον δικό τους τρόπο, με βιβλιοπαρουσιάσεις και προσκλήσεις συγγραφέων</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179602"/>
                  </a:ext>
                </a:extLst>
              </a:tr>
              <a:tr h="665963">
                <a:tc>
                  <a:txBody>
                    <a:bodyPr/>
                    <a:lstStyle/>
                    <a:p>
                      <a:pPr marL="0" lvl="0" indent="0" algn="just">
                        <a:lnSpc>
                          <a:spcPct val="115000"/>
                        </a:lnSpc>
                        <a:spcAft>
                          <a:spcPts val="1000"/>
                        </a:spcAft>
                        <a:buFont typeface="+mj-lt"/>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9. Να αναπτύξουν τη δημιουργική γραφή ως προέκταση της ανάγνωσης των κειμένων</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Να συγγράψουν κείμενα ακολουθώντας τα χαρακτηριστικά και τις συμβάσεις κάθε λογοτεχνικού είδους. Μεταγραφή από είδος σε είδος, αλλαγή επεισοδίων, ηρώων, συμπλήρωση κενών αφήγησης, μετατροπή ύφους, συνδυασμός ιστοριών με ενοποίηση κειμένων</a:t>
                      </a:r>
                    </a:p>
                  </a:txBody>
                  <a:tcPr marL="41799" marR="41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174473"/>
                  </a:ext>
                </a:extLst>
              </a:tr>
            </a:tbl>
          </a:graphicData>
        </a:graphic>
      </p:graphicFrame>
    </p:spTree>
    <p:extLst>
      <p:ext uri="{BB962C8B-B14F-4D97-AF65-F5344CB8AC3E}">
        <p14:creationId xmlns:p14="http://schemas.microsoft.com/office/powerpoint/2010/main" val="140505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B583B2-D650-01BF-1BE2-7BBBE4FD1DAA}"/>
              </a:ext>
            </a:extLst>
          </p:cNvPr>
          <p:cNvSpPr>
            <a:spLocks noGrp="1"/>
          </p:cNvSpPr>
          <p:nvPr>
            <p:ph type="ctrTitle"/>
          </p:nvPr>
        </p:nvSpPr>
        <p:spPr>
          <a:xfrm>
            <a:off x="398984" y="260648"/>
            <a:ext cx="8493496" cy="504056"/>
          </a:xfrm>
        </p:spPr>
        <p:txBody>
          <a:bodyPr>
            <a:normAutofit/>
          </a:bodyPr>
          <a:lstStyle/>
          <a:p>
            <a:pPr algn="ctr"/>
            <a:r>
              <a:rPr lang="el-GR" sz="2000" dirty="0">
                <a:solidFill>
                  <a:srgbClr val="FF0000"/>
                </a:solidFill>
                <a:latin typeface="Times New Roman"/>
              </a:rPr>
              <a:t>	Γλώσσα και</a:t>
            </a:r>
            <a:r>
              <a:rPr kumimoji="0" lang="el-GR" sz="2000" b="1" i="0" u="none" strike="noStrike" kern="1200" cap="none" spc="0" normalizeH="0" baseline="0" noProof="0" dirty="0">
                <a:ln>
                  <a:noFill/>
                </a:ln>
                <a:solidFill>
                  <a:srgbClr val="FF0000"/>
                </a:solidFill>
                <a:effectLst/>
                <a:uLnTx/>
                <a:uFillTx/>
                <a:latin typeface="Times New Roman"/>
                <a:ea typeface="+mj-ea"/>
                <a:cs typeface="+mj-cs"/>
              </a:rPr>
              <a:t> Λογοτεχνία</a:t>
            </a:r>
            <a:endParaRPr lang="el-GR" dirty="0"/>
          </a:p>
        </p:txBody>
      </p:sp>
      <p:sp>
        <p:nvSpPr>
          <p:cNvPr id="3" name="Θέση περιεχομένου 2">
            <a:extLst>
              <a:ext uri="{FF2B5EF4-FFF2-40B4-BE49-F238E27FC236}">
                <a16:creationId xmlns:a16="http://schemas.microsoft.com/office/drawing/2014/main" id="{8B2DEE0D-0DA9-D304-1F41-BD224B10007C}"/>
              </a:ext>
            </a:extLst>
          </p:cNvPr>
          <p:cNvSpPr>
            <a:spLocks noGrp="1"/>
          </p:cNvSpPr>
          <p:nvPr>
            <p:ph idx="1"/>
          </p:nvPr>
        </p:nvSpPr>
        <p:spPr/>
        <p:txBody>
          <a:bodyPr>
            <a:normAutofit/>
          </a:bodyPr>
          <a:lstStyle/>
          <a:p>
            <a:pPr indent="457200" algn="just">
              <a:lnSpc>
                <a:spcPct val="115000"/>
              </a:lnSpc>
              <a:spcAft>
                <a:spcPts val="10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Οι σύγχρονες έρευνες στον τομέα της Γλώσσας και της Λογοτεχνίας εστιάζουν στην </a:t>
            </a:r>
            <a:r>
              <a:rPr lang="el-GR" sz="1800" b="1" dirty="0">
                <a:effectLst/>
                <a:latin typeface="Calibri" panose="020F0502020204030204" pitchFamily="34" charset="0"/>
                <a:ea typeface="Times New Roman" panose="02020603050405020304" pitchFamily="18" charset="0"/>
                <a:cs typeface="Calibri" panose="020F0502020204030204" pitchFamily="34" charset="0"/>
              </a:rPr>
              <a:t>άρρηκτη σχέση </a:t>
            </a:r>
            <a:r>
              <a:rPr lang="el-GR" sz="1800" dirty="0">
                <a:effectLst/>
                <a:latin typeface="Calibri" panose="020F0502020204030204" pitchFamily="34" charset="0"/>
                <a:ea typeface="Times New Roman" panose="02020603050405020304" pitchFamily="18" charset="0"/>
                <a:cs typeface="Calibri" panose="020F0502020204030204" pitchFamily="34" charset="0"/>
              </a:rPr>
              <a:t>μεταξύ των δύο, καθώς </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 λογοτεχνία ως εξαίρετη μορφή λόγου αναδεικνύει τη δύναμη και τη δυναμική του γλωσσικού μέσου, τις απεριόριστες δυνατότητες που παρέχει στον άνθρωπο για την αποτύπωση της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δημιουργικότητας</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και της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ευαισθησίας</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του.</a:t>
            </a:r>
          </a:p>
          <a:p>
            <a:pPr indent="457200" algn="just">
              <a:lnSpc>
                <a:spcPct val="115000"/>
              </a:lnSpc>
              <a:spcAft>
                <a:spcPts val="100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Επιπρόσθετα, η κατάκτηση της γλώσσας επιταχύνεται μέσω της επαφής των παιδιών με τη λογοτεχνία ενώ ταυτόχρονα το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αισθητικό </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τους</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κριτήριο </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καλλιεργείται και ενισχύεται η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διανοητική</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τους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συγκρότηση</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παράγοντες που συμβάλλουν στη βαθύτερη προσπέλαση του νοήματος των κειμένων.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703611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33F969-8243-0E22-34E5-E20E30820570}"/>
              </a:ext>
            </a:extLst>
          </p:cNvPr>
          <p:cNvSpPr>
            <a:spLocks noGrp="1"/>
          </p:cNvSpPr>
          <p:nvPr>
            <p:ph type="ctrTitle"/>
          </p:nvPr>
        </p:nvSpPr>
        <p:spPr>
          <a:xfrm>
            <a:off x="398984" y="260648"/>
            <a:ext cx="8421488" cy="432048"/>
          </a:xfrm>
        </p:spPr>
        <p:txBody>
          <a:bodyPr/>
          <a:lstStyle/>
          <a:p>
            <a:pPr algn="ctr"/>
            <a:r>
              <a:rPr kumimoji="0" lang="el-GR" sz="2000" b="1" i="0" u="none" strike="noStrike" kern="1200" cap="none" spc="0" normalizeH="0" baseline="0" noProof="0" dirty="0">
                <a:ln>
                  <a:noFill/>
                </a:ln>
                <a:solidFill>
                  <a:srgbClr val="FF0000"/>
                </a:solidFill>
                <a:effectLst/>
                <a:uLnTx/>
                <a:uFillTx/>
                <a:latin typeface="Times New Roman"/>
                <a:ea typeface="+mj-ea"/>
                <a:cs typeface="+mj-cs"/>
              </a:rPr>
              <a:t>Προσέγγιση λογοτεχνικών κειμένων-Καλλιέργεια </a:t>
            </a:r>
            <a:r>
              <a:rPr kumimoji="0" lang="el-GR" sz="2000" b="1" i="0" u="none" strike="noStrike" kern="1200" cap="none" spc="0" normalizeH="0" baseline="0" noProof="0" dirty="0" err="1">
                <a:ln>
                  <a:noFill/>
                </a:ln>
                <a:solidFill>
                  <a:srgbClr val="FF0000"/>
                </a:solidFill>
                <a:effectLst/>
                <a:uLnTx/>
                <a:uFillTx/>
                <a:latin typeface="Times New Roman"/>
                <a:ea typeface="+mj-ea"/>
                <a:cs typeface="+mj-cs"/>
              </a:rPr>
              <a:t>φιλαναγνωσίας</a:t>
            </a:r>
            <a:endParaRPr lang="el-GR" dirty="0"/>
          </a:p>
        </p:txBody>
      </p:sp>
      <p:sp>
        <p:nvSpPr>
          <p:cNvPr id="3" name="Θέση περιεχομένου 2">
            <a:extLst>
              <a:ext uri="{FF2B5EF4-FFF2-40B4-BE49-F238E27FC236}">
                <a16:creationId xmlns:a16="http://schemas.microsoft.com/office/drawing/2014/main" id="{986DB0BA-5AA3-D951-A80E-CC7EF1958E9A}"/>
              </a:ext>
            </a:extLst>
          </p:cNvPr>
          <p:cNvSpPr>
            <a:spLocks noGrp="1"/>
          </p:cNvSpPr>
          <p:nvPr>
            <p:ph idx="1"/>
          </p:nvPr>
        </p:nvSpPr>
        <p:spPr>
          <a:xfrm>
            <a:off x="107504" y="1196752"/>
            <a:ext cx="8856984" cy="4597971"/>
          </a:xfrm>
        </p:spPr>
        <p:txBody>
          <a:bodyPr>
            <a:normAutofit/>
          </a:bodyPr>
          <a:lstStyle/>
          <a:p>
            <a:pPr marL="171450" marR="0" lvl="0" indent="457200" algn="just" defTabSz="685800" rtl="0" eaLnBrk="1" fontAlgn="auto" latinLnBrk="0" hangingPunct="1">
              <a:lnSpc>
                <a:spcPct val="115000"/>
              </a:lnSpc>
              <a:spcBef>
                <a:spcPts val="1350"/>
              </a:spcBef>
              <a:spcAft>
                <a:spcPts val="100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Στην πρωτοβάθμια εκπαίδευση η Λογοτεχνία αποτελεί την καταλληλό­τερη εκπαιδευτική βαθμίδα για την </a:t>
            </a:r>
            <a:r>
              <a:rPr kumimoji="0" lang="el-GR"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καλλιέργεια της </a:t>
            </a:r>
            <a:r>
              <a:rPr kumimoji="0" lang="el-GR" sz="1800" b="1"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φιλαναγνωσίας</a:t>
            </a: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171450" marR="0" lvl="0" indent="457200" algn="just" defTabSz="685800" rtl="0" eaLnBrk="1" fontAlgn="auto" latinLnBrk="0" hangingPunct="1">
              <a:lnSpc>
                <a:spcPct val="115000"/>
              </a:lnSpc>
              <a:spcBef>
                <a:spcPts val="1350"/>
              </a:spcBef>
              <a:spcAft>
                <a:spcPts val="100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Η προσέγγιση γίνεται πρωτίστως μέσω ολόκληρων βιβλίων στα οποία οι χαρακτήρες, η πλοκή, ο χώρος, ο χρόνος και η </a:t>
            </a:r>
            <a:r>
              <a:rPr kumimoji="0" lang="el-GR" sz="18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λογοτεχνικότητα</a:t>
            </a: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εξάπτουν τη </a:t>
            </a:r>
            <a:r>
              <a:rPr kumimoji="0" lang="el-GR"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φαντασία</a:t>
            </a: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και προκαλούν το ενδιαφέρον των μικρών αναγνωστών εξοικειώνοντάς τους συγχρόνως με το λογοτεχνικό βιβλίο και τις κοινωνικές και πο­λιτισμικές </a:t>
            </a:r>
            <a:r>
              <a:rPr kumimoji="0" lang="el-GR"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αξίες</a:t>
            </a: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στις οποίες παραπέμπει τον αναγνώστη. </a:t>
            </a:r>
          </a:p>
          <a:p>
            <a:pPr marL="171450" marR="0" lvl="0" indent="457200" algn="just" defTabSz="685800" rtl="0" eaLnBrk="1" fontAlgn="auto" latinLnBrk="0" hangingPunct="1">
              <a:lnSpc>
                <a:spcPct val="115000"/>
              </a:lnSpc>
              <a:spcBef>
                <a:spcPts val="1350"/>
              </a:spcBef>
              <a:spcAft>
                <a:spcPts val="100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Με αυτό τον τρόπο προωθείται η περιέργεια και αναπτύσσεται η φαντασία, καθώς οι μαθητές παρακολουθούν την </a:t>
            </a:r>
            <a:r>
              <a:rPr kumimoji="0" lang="el-GR"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εξέλιξη του μύθου</a:t>
            </a: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Σταδιακά μετακινούνται από το παρόν στη σχέση με την επόμενη σκηνή, το επόμενο επεισόδιο μέχρι την έκβαση της υπόθεσης και το τέλος του έργου. </a:t>
            </a:r>
            <a:endParaRPr lang="el-GR" dirty="0"/>
          </a:p>
        </p:txBody>
      </p:sp>
    </p:spTree>
    <p:extLst>
      <p:ext uri="{BB962C8B-B14F-4D97-AF65-F5344CB8AC3E}">
        <p14:creationId xmlns:p14="http://schemas.microsoft.com/office/powerpoint/2010/main" val="2910830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32A42D-D715-8413-DED5-6B39D6999443}"/>
              </a:ext>
            </a:extLst>
          </p:cNvPr>
          <p:cNvSpPr>
            <a:spLocks noGrp="1"/>
          </p:cNvSpPr>
          <p:nvPr>
            <p:ph type="ctrTitle"/>
          </p:nvPr>
        </p:nvSpPr>
        <p:spPr>
          <a:xfrm>
            <a:off x="398984" y="260648"/>
            <a:ext cx="8493496" cy="432048"/>
          </a:xfrm>
        </p:spPr>
        <p:txBody>
          <a:bodyPr/>
          <a:lstStyle/>
          <a:p>
            <a:pPr algn="ctr"/>
            <a:r>
              <a:rPr kumimoji="0" lang="el-GR" sz="2000" b="1" i="0" u="none" strike="noStrike" kern="1200" cap="none" spc="0" normalizeH="0" baseline="0" noProof="0" dirty="0">
                <a:ln>
                  <a:noFill/>
                </a:ln>
                <a:solidFill>
                  <a:srgbClr val="FF0000"/>
                </a:solidFill>
                <a:effectLst/>
                <a:uLnTx/>
                <a:uFillTx/>
                <a:latin typeface="Times New Roman"/>
                <a:ea typeface="+mj-ea"/>
                <a:cs typeface="+mj-cs"/>
              </a:rPr>
              <a:t>Προσέγγιση λογοτεχνικών κειμένων-Καλλιέργεια </a:t>
            </a:r>
            <a:r>
              <a:rPr kumimoji="0" lang="el-GR" sz="2000" b="1" i="0" u="none" strike="noStrike" kern="1200" cap="none" spc="0" normalizeH="0" baseline="0" noProof="0" dirty="0" err="1">
                <a:ln>
                  <a:noFill/>
                </a:ln>
                <a:solidFill>
                  <a:srgbClr val="FF0000"/>
                </a:solidFill>
                <a:effectLst/>
                <a:uLnTx/>
                <a:uFillTx/>
                <a:latin typeface="Times New Roman"/>
                <a:ea typeface="+mj-ea"/>
                <a:cs typeface="+mj-cs"/>
              </a:rPr>
              <a:t>φιλαναγνωσίας</a:t>
            </a:r>
            <a:endParaRPr lang="el-GR" dirty="0"/>
          </a:p>
        </p:txBody>
      </p:sp>
      <p:sp>
        <p:nvSpPr>
          <p:cNvPr id="3" name="Θέση περιεχομένου 2">
            <a:extLst>
              <a:ext uri="{FF2B5EF4-FFF2-40B4-BE49-F238E27FC236}">
                <a16:creationId xmlns:a16="http://schemas.microsoft.com/office/drawing/2014/main" id="{343E5E74-1AA1-B217-2123-3389521A1328}"/>
              </a:ext>
            </a:extLst>
          </p:cNvPr>
          <p:cNvSpPr>
            <a:spLocks noGrp="1"/>
          </p:cNvSpPr>
          <p:nvPr>
            <p:ph idx="1"/>
          </p:nvPr>
        </p:nvSpPr>
        <p:spPr/>
        <p:txBody>
          <a:bodyPr/>
          <a:lstStyle/>
          <a:p>
            <a:pPr marL="171450" marR="0" lvl="0" indent="457200" algn="just" defTabSz="685800" rtl="0" eaLnBrk="1" fontAlgn="auto" latinLnBrk="0" hangingPunct="1">
              <a:lnSpc>
                <a:spcPct val="115000"/>
              </a:lnSpc>
              <a:spcBef>
                <a:spcPts val="1350"/>
              </a:spcBef>
              <a:spcAft>
                <a:spcPts val="100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Έτσι </a:t>
            </a:r>
            <a:r>
              <a:rPr kumimoji="0" lang="el-GR"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«μιλούν» με το έργο και για το έργο</a:t>
            </a: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μετέχουν στις γλωσσικές πράξεις, ασκούνται στην προφορική και γραπτή έκφραση. </a:t>
            </a:r>
          </a:p>
          <a:p>
            <a:pPr marL="171450" marR="0" lvl="0" indent="457200" algn="just" defTabSz="685800" rtl="0" eaLnBrk="1" fontAlgn="auto" latinLnBrk="0" hangingPunct="1">
              <a:lnSpc>
                <a:spcPct val="115000"/>
              </a:lnSpc>
              <a:spcBef>
                <a:spcPts val="1350"/>
              </a:spcBef>
              <a:spcAft>
                <a:spcPts val="100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Είναι ευνόητο πως τόσο η έκταση των κειμένων όσο και ο βαθμός γλωσσικής δυσκολίας θα </a:t>
            </a:r>
            <a:r>
              <a:rPr kumimoji="0" lang="el-GR"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διαφοροποιούνται</a:t>
            </a: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ανά ηλικιακή ομάδα και αναγνωστικό επίπεδο των μαθητών-μαθητριών, με την επιλογή μικρών καλογραμμένων βιβλίων με απλή διατύπωση για τις μικρές τάξεις και πιο εκτεταμένων, γλωσσικά συνθετότερων, για τις μεγαλύτερες τάξεις. </a:t>
            </a:r>
          </a:p>
          <a:p>
            <a:pPr marL="171450" marR="0" lvl="0" indent="457200" algn="just" defTabSz="685800" rtl="0" eaLnBrk="1" fontAlgn="auto" latinLnBrk="0" hangingPunct="1">
              <a:lnSpc>
                <a:spcPct val="115000"/>
              </a:lnSpc>
              <a:spcBef>
                <a:spcPts val="1350"/>
              </a:spcBef>
              <a:spcAft>
                <a:spcPts val="100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Αντίστοιχη διαφοροποίηση θα πρέπει να ακολουθείται και σε μαθητές με ιδιαίτερες εκπαιδευτικές ανάγκες ή δυνατότητες. </a:t>
            </a:r>
            <a:endParaRPr kumimoji="0" lang="el-GR" sz="1800" b="0" i="0" u="none" strike="noStrike" kern="1200" cap="none" spc="0" normalizeH="0" baseline="0" noProof="0" dirty="0">
              <a:ln>
                <a:noFill/>
              </a:ln>
              <a:solidFill>
                <a:srgbClr val="40404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349043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E9E951-2764-F02A-AACD-E1AE808C47F7}"/>
              </a:ext>
            </a:extLst>
          </p:cNvPr>
          <p:cNvSpPr>
            <a:spLocks noGrp="1"/>
          </p:cNvSpPr>
          <p:nvPr>
            <p:ph type="ctrTitle"/>
          </p:nvPr>
        </p:nvSpPr>
        <p:spPr>
          <a:xfrm>
            <a:off x="398984" y="260648"/>
            <a:ext cx="8565504" cy="618976"/>
          </a:xfrm>
        </p:spPr>
        <p:txBody>
          <a:bodyPr>
            <a:normAutofit/>
          </a:bodyPr>
          <a:lstStyle/>
          <a:p>
            <a:pPr algn="ctr"/>
            <a:r>
              <a:rPr kumimoji="0" lang="el-GR" sz="2400" b="1" i="0" u="none" strike="noStrike" kern="1200" cap="none" spc="0" normalizeH="0" baseline="0" noProof="0" dirty="0" err="1">
                <a:ln>
                  <a:noFill/>
                </a:ln>
                <a:solidFill>
                  <a:srgbClr val="C00000"/>
                </a:solidFill>
                <a:effectLst/>
                <a:uLnTx/>
                <a:uFillTx/>
                <a:latin typeface="Calibri"/>
                <a:ea typeface="+mj-ea"/>
                <a:cs typeface="+mj-cs"/>
              </a:rPr>
              <a:t>Φιλαναγνωσία</a:t>
            </a:r>
            <a:r>
              <a:rPr kumimoji="0" lang="el-GR" sz="2400" b="1" i="0" u="none" strike="noStrike" kern="1200" cap="none" spc="0" normalizeH="0" baseline="0" noProof="0" dirty="0">
                <a:ln>
                  <a:noFill/>
                </a:ln>
                <a:solidFill>
                  <a:srgbClr val="C00000"/>
                </a:solidFill>
                <a:effectLst/>
                <a:uLnTx/>
                <a:uFillTx/>
                <a:latin typeface="Calibri"/>
                <a:ea typeface="+mj-ea"/>
                <a:cs typeface="+mj-cs"/>
              </a:rPr>
              <a:t> </a:t>
            </a:r>
            <a:endParaRPr lang="el-GR" sz="2400" dirty="0"/>
          </a:p>
        </p:txBody>
      </p:sp>
      <p:sp>
        <p:nvSpPr>
          <p:cNvPr id="3" name="Θέση περιεχομένου 2">
            <a:extLst>
              <a:ext uri="{FF2B5EF4-FFF2-40B4-BE49-F238E27FC236}">
                <a16:creationId xmlns:a16="http://schemas.microsoft.com/office/drawing/2014/main" id="{F7299D94-EC28-56AE-0C1B-C312A2A24130}"/>
              </a:ext>
            </a:extLst>
          </p:cNvPr>
          <p:cNvSpPr>
            <a:spLocks noGrp="1"/>
          </p:cNvSpPr>
          <p:nvPr>
            <p:ph idx="1"/>
          </p:nvPr>
        </p:nvSpPr>
        <p:spPr/>
        <p:txBody>
          <a:bodyPr/>
          <a:lstStyle/>
          <a:p>
            <a:pPr marL="0" marR="0" lvl="0" indent="457200" algn="just" defTabSz="914400" rtl="0" eaLnBrk="1" fontAlgn="auto" latinLnBrk="0" hangingPunct="1">
              <a:lnSpc>
                <a:spcPct val="115000"/>
              </a:lnSpc>
              <a:spcBef>
                <a:spcPts val="0"/>
              </a:spcBef>
              <a:spcAft>
                <a:spcPts val="10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Ο όρος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Φιλαναγνωσία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αναφέρεται στη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θετική στάση του μαθητή προς τα κείμενα και τις εκπαιδευτικές δράσεις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που στοχεύουν προς αυτό το αποτέλεσμα,</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μέσα από την ανάπτυξη δεξιοτήτων και αισθητικών κριτηρίων. </a:t>
            </a:r>
          </a:p>
          <a:p>
            <a:pPr marL="0" marR="0" lvl="0" indent="457200" algn="just" defTabSz="914400" rtl="0" eaLnBrk="1" fontAlgn="auto" latinLnBrk="0" hangingPunct="1">
              <a:lnSpc>
                <a:spcPct val="115000"/>
              </a:lnSpc>
              <a:spcBef>
                <a:spcPts val="0"/>
              </a:spcBef>
              <a:spcAft>
                <a:spcPts val="100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457200" algn="just" defTabSz="914400" rtl="0" eaLnBrk="1" fontAlgn="auto" latinLnBrk="0" hangingPunct="1">
              <a:lnSpc>
                <a:spcPct val="115000"/>
              </a:lnSpc>
              <a:spcBef>
                <a:spcPts val="0"/>
              </a:spcBef>
              <a:spcAft>
                <a:spcPts val="10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Περιλαμβάνει τη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μελέτη λογοτεχνικών βιβλίων, περιοδικών, κόμικς, βιβλίων γνώσεων, βιβλίων επιστημονικής φαντασίας σε ηλεκτρονική και έντυπη έκδοση</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p>
          <a:p>
            <a:pPr marL="0" marR="0" lvl="0" indent="457200" algn="just" defTabSz="914400" rtl="0" eaLnBrk="1" fontAlgn="auto" latinLnBrk="0" hangingPunct="1">
              <a:lnSpc>
                <a:spcPct val="115000"/>
              </a:lnSpc>
              <a:spcBef>
                <a:spcPts val="0"/>
              </a:spcBef>
              <a:spcAft>
                <a:spcPts val="100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Θα πρέπει να βασίζεται στην αρχή της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αυτενέργειας</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και όχι να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μπαίνει στα αυστηρά πλαίσια ενός υποχρεωτικού σχολικού προγράμματος.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Να έχει δηλαδή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ως αποτέλεσμα την ικανοποίηση που αντλείται από την πράξη της</a:t>
            </a:r>
            <a:endParaRPr lang="el-GR" dirty="0"/>
          </a:p>
        </p:txBody>
      </p:sp>
    </p:spTree>
    <p:extLst>
      <p:ext uri="{BB962C8B-B14F-4D97-AF65-F5344CB8AC3E}">
        <p14:creationId xmlns:p14="http://schemas.microsoft.com/office/powerpoint/2010/main" val="421151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69762D-A8FE-8B66-3636-647875B12A19}"/>
              </a:ext>
            </a:extLst>
          </p:cNvPr>
          <p:cNvSpPr>
            <a:spLocks noGrp="1"/>
          </p:cNvSpPr>
          <p:nvPr>
            <p:ph type="ctrTitle"/>
          </p:nvPr>
        </p:nvSpPr>
        <p:spPr>
          <a:xfrm>
            <a:off x="398984" y="260648"/>
            <a:ext cx="7629400" cy="504056"/>
          </a:xfrm>
        </p:spPr>
        <p:txBody>
          <a:bodyPr>
            <a:normAutofit fontScale="90000"/>
          </a:bodyPr>
          <a:lstStyle/>
          <a:p>
            <a:pPr algn="ctr"/>
            <a:r>
              <a:rPr lang="el-GR" sz="2000" dirty="0">
                <a:solidFill>
                  <a:srgbClr val="FF0000"/>
                </a:solidFill>
              </a:rPr>
              <a:t>Περίοδος </a:t>
            </a:r>
            <a:r>
              <a:rPr lang="el-GR" sz="2000" dirty="0">
                <a:solidFill>
                  <a:srgbClr val="FF0000"/>
                </a:solidFill>
                <a:latin typeface="Times New Roman" panose="02020603050405020304" pitchFamily="18" charset="0"/>
                <a:cs typeface="Times New Roman" panose="02020603050405020304" pitchFamily="18" charset="0"/>
              </a:rPr>
              <a:t>Μετάβασης</a:t>
            </a:r>
            <a:br>
              <a:rPr lang="el-GR" sz="1800" dirty="0"/>
            </a:br>
            <a:endParaRPr lang="el-GR" sz="1800" dirty="0"/>
          </a:p>
        </p:txBody>
      </p:sp>
      <p:sp>
        <p:nvSpPr>
          <p:cNvPr id="3" name="Θέση περιεχομένου 2">
            <a:extLst>
              <a:ext uri="{FF2B5EF4-FFF2-40B4-BE49-F238E27FC236}">
                <a16:creationId xmlns:a16="http://schemas.microsoft.com/office/drawing/2014/main" id="{51A7A661-428F-24CA-74CB-A11561F72B4E}"/>
              </a:ext>
            </a:extLst>
          </p:cNvPr>
          <p:cNvSpPr>
            <a:spLocks noGrp="1"/>
          </p:cNvSpPr>
          <p:nvPr>
            <p:ph idx="1"/>
          </p:nvPr>
        </p:nvSpPr>
        <p:spPr/>
        <p:txBody>
          <a:bodyPr/>
          <a:lstStyle/>
          <a:p>
            <a:pPr algn="just">
              <a:spcAft>
                <a:spcPts val="500"/>
              </a:spcAft>
            </a:pPr>
            <a:r>
              <a:rPr lang="el-GR" sz="1800" dirty="0">
                <a:effectLst/>
                <a:latin typeface="Calibri" panose="020F0502020204030204" pitchFamily="34" charset="0"/>
                <a:ea typeface="Calibri" panose="020F0502020204030204" pitchFamily="34" charset="0"/>
              </a:rPr>
              <a:t>Το ΠΣ προβλέπει την ένταξη δύο μεταβατικών περιόδων για τους/τις μαθητές/-</a:t>
            </a:r>
            <a:r>
              <a:rPr lang="el-GR" sz="1800" dirty="0" err="1">
                <a:effectLst/>
                <a:latin typeface="Calibri" panose="020F0502020204030204" pitchFamily="34" charset="0"/>
                <a:ea typeface="Calibri" panose="020F0502020204030204" pitchFamily="34" charset="0"/>
              </a:rPr>
              <a:t>τριες</a:t>
            </a:r>
            <a:r>
              <a:rPr lang="el-GR" sz="1800" dirty="0">
                <a:effectLst/>
                <a:latin typeface="Calibri" panose="020F0502020204030204" pitchFamily="34" charset="0"/>
                <a:ea typeface="Calibri" panose="020F0502020204030204" pitchFamily="34" charset="0"/>
              </a:rPr>
              <a:t> του Δημοτικού, την πρώτη μεταξύ Νηπιαγωγείου και Δημοτικού και τη δεύτερη μεταξύ Δημοτικού και Γυμνασίου. </a:t>
            </a:r>
          </a:p>
          <a:p>
            <a:pPr algn="just">
              <a:spcAft>
                <a:spcPts val="500"/>
              </a:spcAft>
            </a:pPr>
            <a:endParaRPr lang="el-GR" sz="1800" dirty="0">
              <a:latin typeface="Calibri" panose="020F0502020204030204" pitchFamily="34" charset="0"/>
              <a:ea typeface="Calibri" panose="020F0502020204030204" pitchFamily="34" charset="0"/>
            </a:endParaRPr>
          </a:p>
          <a:p>
            <a:pPr algn="just">
              <a:spcAft>
                <a:spcPts val="500"/>
              </a:spcAft>
            </a:pPr>
            <a:r>
              <a:rPr lang="el-GR" sz="1800" dirty="0">
                <a:effectLst/>
                <a:latin typeface="Calibri" panose="020F0502020204030204" pitchFamily="34" charset="0"/>
                <a:ea typeface="Calibri" panose="020F0502020204030204" pitchFamily="34" charset="0"/>
              </a:rPr>
              <a:t>Η περίοδος μετάβασης στο Δημοτικό κρίνεται απαραίτητη, καθώς τα παιδιά χρειάζονται χρόνο για να εξοικειωθούν με ένα νέο σχολικό περιβάλλον και με διαφορετικά εκπαιδευτικά δεδομένα. </a:t>
            </a:r>
          </a:p>
          <a:p>
            <a:endParaRPr lang="el-GR" dirty="0"/>
          </a:p>
        </p:txBody>
      </p:sp>
    </p:spTree>
    <p:extLst>
      <p:ext uri="{BB962C8B-B14F-4D97-AF65-F5344CB8AC3E}">
        <p14:creationId xmlns:p14="http://schemas.microsoft.com/office/powerpoint/2010/main" val="3476927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328E4C-1112-95DD-F49D-BC2DED2DD02E}"/>
              </a:ext>
            </a:extLst>
          </p:cNvPr>
          <p:cNvSpPr>
            <a:spLocks noGrp="1"/>
          </p:cNvSpPr>
          <p:nvPr>
            <p:ph type="ctrTitle"/>
          </p:nvPr>
        </p:nvSpPr>
        <p:spPr>
          <a:xfrm>
            <a:off x="398984" y="251317"/>
            <a:ext cx="8421488" cy="513387"/>
          </a:xfrm>
        </p:spPr>
        <p:txBody>
          <a:bodyPr>
            <a:normAutofit/>
          </a:bodyPr>
          <a:lstStyle/>
          <a:p>
            <a:pPr algn="ctr"/>
            <a:r>
              <a:rPr lang="el-GR" sz="2400" dirty="0" err="1">
                <a:solidFill>
                  <a:srgbClr val="FF0000"/>
                </a:solidFill>
                <a:latin typeface="Calibri" panose="020F0502020204030204" pitchFamily="34" charset="0"/>
                <a:cs typeface="Calibri" panose="020F0502020204030204" pitchFamily="34" charset="0"/>
              </a:rPr>
              <a:t>Φιλαναγνωσία</a:t>
            </a:r>
            <a:endParaRPr lang="el-GR" sz="2400" dirty="0">
              <a:solidFill>
                <a:srgbClr val="FF0000"/>
              </a:solidFill>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2C174751-EA0C-F526-8339-DD301ACCF7C6}"/>
              </a:ext>
            </a:extLst>
          </p:cNvPr>
          <p:cNvSpPr>
            <a:spLocks noGrp="1"/>
          </p:cNvSpPr>
          <p:nvPr>
            <p:ph idx="1"/>
          </p:nvPr>
        </p:nvSpPr>
        <p:spPr/>
        <p:txBody>
          <a:bodyPr/>
          <a:lstStyle/>
          <a:p>
            <a:pPr defTabSz="914400">
              <a:lnSpc>
                <a:spcPct val="107000"/>
              </a:lnSpc>
              <a:spcBef>
                <a:spcPts val="0"/>
              </a:spcBef>
              <a:spcAft>
                <a:spcPts val="800"/>
              </a:spcAf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Μπορεί να πραγματοποιηθεί στο σχολείο, στο σπίτι, σε μία βιβλιοθήκη ή οπουδήποτε αλλού και γ</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ια την καλλιέργεια της προτείνονται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εσωτερικά κίνητρα</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457200" algn="just" defTabSz="914400" rtl="0" eaLnBrk="1" fontAlgn="auto" latinLnBrk="0" hangingPunct="1">
              <a:lnSpc>
                <a:spcPct val="115000"/>
              </a:lnSpc>
              <a:spcBef>
                <a:spcPts val="0"/>
              </a:spcBef>
              <a:spcAft>
                <a:spcPts val="100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defTabSz="914400">
              <a:lnSpc>
                <a:spcPct val="107000"/>
              </a:lnSpc>
              <a:spcBef>
                <a:spcPts val="0"/>
              </a:spcBef>
              <a:spcAft>
                <a:spcPts val="800"/>
              </a:spcAf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Πρόκειται για μια σύνθετη διαδικασία που εξαρτάται από κοινωνικούς, πολιτικούς, οικονομικούς, πολιτιστικούς και άλλους παράγοντες.</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Μέσα από την ανάγνωση οι μαθητές αναπτύσσουν:</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8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α) τα ατομικά τους ενδιαφέροντα</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β) την περιέργεια </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γ) ευκαιρίες για κοινωνική αλληλεπίδραση</a:t>
            </a:r>
            <a:endParaRPr lang="el-GR" dirty="0"/>
          </a:p>
        </p:txBody>
      </p:sp>
    </p:spTree>
    <p:extLst>
      <p:ext uri="{BB962C8B-B14F-4D97-AF65-F5344CB8AC3E}">
        <p14:creationId xmlns:p14="http://schemas.microsoft.com/office/powerpoint/2010/main" val="4113689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A31982-C577-E495-2696-F460883E50B4}"/>
              </a:ext>
            </a:extLst>
          </p:cNvPr>
          <p:cNvSpPr>
            <a:spLocks noGrp="1"/>
          </p:cNvSpPr>
          <p:nvPr>
            <p:ph type="ctrTitle"/>
          </p:nvPr>
        </p:nvSpPr>
        <p:spPr>
          <a:xfrm>
            <a:off x="398983" y="251318"/>
            <a:ext cx="8316711" cy="618976"/>
          </a:xfrm>
        </p:spPr>
        <p:txBody>
          <a:bodyPr>
            <a:normAutofit/>
          </a:bodyPr>
          <a:lstStyle/>
          <a:p>
            <a:pPr algn="ctr"/>
            <a:r>
              <a:rPr kumimoji="0" lang="el-GR" sz="2400" b="1" i="0" u="none" strike="noStrike" kern="1200" cap="none" spc="0" normalizeH="0" baseline="0" noProof="0" dirty="0">
                <a:ln>
                  <a:noFill/>
                </a:ln>
                <a:solidFill>
                  <a:srgbClr val="FF0000"/>
                </a:solidFill>
                <a:effectLst/>
                <a:uLnTx/>
                <a:uFillTx/>
                <a:latin typeface="Calibri"/>
                <a:ea typeface="+mj-ea"/>
                <a:cs typeface="+mj-cs"/>
              </a:rPr>
              <a:t>Επιλογή βιβλίων</a:t>
            </a:r>
            <a:endParaRPr lang="el-GR" sz="2400" dirty="0">
              <a:solidFill>
                <a:srgbClr val="FF0000"/>
              </a:solidFill>
            </a:endParaRPr>
          </a:p>
        </p:txBody>
      </p:sp>
      <p:sp>
        <p:nvSpPr>
          <p:cNvPr id="3" name="Θέση περιεχομένου 2">
            <a:extLst>
              <a:ext uri="{FF2B5EF4-FFF2-40B4-BE49-F238E27FC236}">
                <a16:creationId xmlns:a16="http://schemas.microsoft.com/office/drawing/2014/main" id="{17F5D31D-CBA8-6222-2A99-3A9B3D449592}"/>
              </a:ext>
            </a:extLst>
          </p:cNvPr>
          <p:cNvSpPr>
            <a:spLocks noGrp="1"/>
          </p:cNvSpPr>
          <p:nvPr>
            <p:ph idx="1"/>
          </p:nvPr>
        </p:nvSpPr>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600" b="1" i="0" u="none" strike="noStrike" kern="1200" cap="none" spc="0" normalizeH="0" baseline="0" noProof="0" dirty="0">
                <a:ln>
                  <a:noFill/>
                </a:ln>
                <a:solidFill>
                  <a:prstClr val="black"/>
                </a:solidFill>
                <a:effectLst/>
                <a:uLnTx/>
                <a:uFillTx/>
                <a:latin typeface="Calibri"/>
                <a:ea typeface="+mn-ea"/>
                <a:cs typeface="+mn-cs"/>
              </a:rPr>
              <a:t>Όχι με βάση την ηλικία, αλλά…..</a:t>
            </a:r>
          </a:p>
          <a:p>
            <a:endParaRPr lang="el-GR" dirty="0"/>
          </a:p>
        </p:txBody>
      </p:sp>
    </p:spTree>
    <p:extLst>
      <p:ext uri="{BB962C8B-B14F-4D97-AF65-F5344CB8AC3E}">
        <p14:creationId xmlns:p14="http://schemas.microsoft.com/office/powerpoint/2010/main" val="603503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EF989A-F5FF-76AD-41C5-C8575D3DC16B}"/>
              </a:ext>
            </a:extLst>
          </p:cNvPr>
          <p:cNvSpPr>
            <a:spLocks noGrp="1"/>
          </p:cNvSpPr>
          <p:nvPr>
            <p:ph type="ctrTitle"/>
          </p:nvPr>
        </p:nvSpPr>
        <p:spPr>
          <a:xfrm>
            <a:off x="398984" y="260648"/>
            <a:ext cx="8421488" cy="504056"/>
          </a:xfrm>
        </p:spPr>
        <p:txBody>
          <a:bodyPr>
            <a:normAutofit/>
          </a:bodyPr>
          <a:lstStyle/>
          <a:p>
            <a:pPr algn="ctr"/>
            <a:r>
              <a:rPr kumimoji="0" lang="el-GR" sz="2400" b="1" i="0" u="none" strike="noStrike" kern="1200" cap="none" spc="0" normalizeH="0" baseline="0" noProof="0" dirty="0">
                <a:ln>
                  <a:noFill/>
                </a:ln>
                <a:solidFill>
                  <a:srgbClr val="C00000"/>
                </a:solidFill>
                <a:effectLst/>
                <a:uLnTx/>
                <a:uFillTx/>
                <a:latin typeface="Calibri"/>
                <a:ea typeface="+mj-ea"/>
                <a:cs typeface="+mj-cs"/>
              </a:rPr>
              <a:t>Με βάση τα ενδιαφέροντα των παιδιών</a:t>
            </a:r>
            <a:endParaRPr lang="el-GR" sz="2400" dirty="0"/>
          </a:p>
        </p:txBody>
      </p:sp>
      <p:sp>
        <p:nvSpPr>
          <p:cNvPr id="3" name="Θέση περιεχομένου 2">
            <a:extLst>
              <a:ext uri="{FF2B5EF4-FFF2-40B4-BE49-F238E27FC236}">
                <a16:creationId xmlns:a16="http://schemas.microsoft.com/office/drawing/2014/main" id="{8665F185-ACFA-4014-A419-5CFB5A36FF90}"/>
              </a:ext>
            </a:extLst>
          </p:cNvPr>
          <p:cNvSpPr>
            <a:spLocks noGrp="1"/>
          </p:cNvSpPr>
          <p:nvPr>
            <p:ph idx="1"/>
          </p:nvPr>
        </p:nvSpPr>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a:ea typeface="+mn-ea"/>
                <a:cs typeface="+mn-cs"/>
              </a:rPr>
              <a:t>Τα ενδιαφέροντα των παιδιών δε διαμορφώνονται μόνο από την ηλικία, αλλά και από «άλλους προσωπικούς, </a:t>
            </a:r>
            <a:r>
              <a:rPr kumimoji="0" lang="el-GR" sz="2000" b="0" i="0" u="none" strike="noStrike" kern="1200" cap="none" spc="0" normalizeH="0" baseline="0" noProof="0" dirty="0" err="1">
                <a:ln>
                  <a:noFill/>
                </a:ln>
                <a:solidFill>
                  <a:prstClr val="black"/>
                </a:solidFill>
                <a:effectLst/>
                <a:uLnTx/>
                <a:uFillTx/>
                <a:latin typeface="Calibri"/>
                <a:ea typeface="+mn-ea"/>
                <a:cs typeface="+mn-cs"/>
              </a:rPr>
              <a:t>βιοκοινωνικούς</a:t>
            </a:r>
            <a:r>
              <a:rPr kumimoji="0" lang="el-GR" sz="2000" b="0" i="0" u="none" strike="noStrike" kern="1200" cap="none" spc="0" normalizeH="0" baseline="0" noProof="0" dirty="0">
                <a:ln>
                  <a:noFill/>
                </a:ln>
                <a:solidFill>
                  <a:prstClr val="black"/>
                </a:solidFill>
                <a:effectLst/>
                <a:uLnTx/>
                <a:uFillTx/>
                <a:latin typeface="Calibri"/>
                <a:ea typeface="+mn-ea"/>
                <a:cs typeface="+mn-cs"/>
              </a:rPr>
              <a:t> και περιβαλλοντικούς παράγοντες, όπως το </a:t>
            </a:r>
            <a:r>
              <a:rPr kumimoji="0" lang="el-GR" sz="2000" b="0" i="0" u="none" strike="noStrike" kern="1200" cap="none" spc="0" normalizeH="0" baseline="0" noProof="0" dirty="0">
                <a:ln>
                  <a:noFill/>
                </a:ln>
                <a:solidFill>
                  <a:srgbClr val="4F81BD">
                    <a:lumMod val="75000"/>
                  </a:srgbClr>
                </a:solidFill>
                <a:effectLst/>
                <a:uLnTx/>
                <a:uFillTx/>
                <a:latin typeface="Calibri"/>
                <a:ea typeface="+mn-ea"/>
                <a:cs typeface="+mn-cs"/>
              </a:rPr>
              <a:t>φύλο,</a:t>
            </a:r>
            <a:r>
              <a:rPr kumimoji="0" lang="el-GR" sz="2000" b="0" i="0" u="none" strike="noStrike" kern="1200" cap="none" spc="0" normalizeH="0" baseline="0" noProof="0" dirty="0">
                <a:ln>
                  <a:noFill/>
                </a:ln>
                <a:solidFill>
                  <a:prstClr val="black"/>
                </a:solidFill>
                <a:effectLst/>
                <a:uLnTx/>
                <a:uFillTx/>
                <a:latin typeface="Calibri"/>
                <a:ea typeface="+mn-ea"/>
                <a:cs typeface="+mn-cs"/>
              </a:rPr>
              <a:t> η </a:t>
            </a:r>
            <a:r>
              <a:rPr kumimoji="0" lang="el-GR" sz="2000" b="0" i="0" u="none" strike="noStrike" kern="1200" cap="none" spc="0" normalizeH="0" baseline="0" noProof="0" dirty="0">
                <a:ln>
                  <a:noFill/>
                </a:ln>
                <a:solidFill>
                  <a:srgbClr val="4F81BD">
                    <a:lumMod val="75000"/>
                  </a:srgbClr>
                </a:solidFill>
                <a:effectLst/>
                <a:uLnTx/>
                <a:uFillTx/>
                <a:latin typeface="Calibri"/>
                <a:ea typeface="+mn-ea"/>
                <a:cs typeface="+mn-cs"/>
              </a:rPr>
              <a:t>νοημοσύνη</a:t>
            </a:r>
            <a:r>
              <a:rPr kumimoji="0" lang="el-GR" sz="2000" b="0" i="0" u="none" strike="noStrike" kern="1200" cap="none" spc="0" normalizeH="0" baseline="0" noProof="0" dirty="0">
                <a:ln>
                  <a:noFill/>
                </a:ln>
                <a:solidFill>
                  <a:prstClr val="black"/>
                </a:solidFill>
                <a:effectLst/>
                <a:uLnTx/>
                <a:uFillTx/>
                <a:latin typeface="Calibri"/>
                <a:ea typeface="+mn-ea"/>
                <a:cs typeface="+mn-cs"/>
              </a:rPr>
              <a:t>, τα </a:t>
            </a:r>
            <a:r>
              <a:rPr kumimoji="0" lang="el-GR" sz="2000" b="0" i="0" u="none" strike="noStrike" kern="1200" cap="none" spc="0" normalizeH="0" baseline="0" noProof="0" dirty="0">
                <a:ln>
                  <a:noFill/>
                </a:ln>
                <a:solidFill>
                  <a:srgbClr val="4F81BD">
                    <a:lumMod val="75000"/>
                  </a:srgbClr>
                </a:solidFill>
                <a:effectLst/>
                <a:uLnTx/>
                <a:uFillTx/>
                <a:latin typeface="Calibri"/>
                <a:ea typeface="+mn-ea"/>
                <a:cs typeface="+mn-cs"/>
              </a:rPr>
              <a:t>ερεθίσματα</a:t>
            </a:r>
            <a:r>
              <a:rPr kumimoji="0" lang="el-GR" sz="2000" b="0" i="0" u="none" strike="noStrike" kern="1200" cap="none" spc="0" normalizeH="0" baseline="0" noProof="0" dirty="0">
                <a:ln>
                  <a:noFill/>
                </a:ln>
                <a:solidFill>
                  <a:prstClr val="black"/>
                </a:solidFill>
                <a:effectLst/>
                <a:uLnTx/>
                <a:uFillTx/>
                <a:latin typeface="Calibri"/>
                <a:ea typeface="+mn-ea"/>
                <a:cs typeface="+mn-cs"/>
              </a:rPr>
              <a:t> που τους παρέχει το οικογενειακό, το σχολικό και το ευρύτερο κοινωνικό περιβάλλον», καθώς και από την </a:t>
            </a:r>
            <a:r>
              <a:rPr kumimoji="0" lang="el-GR" sz="2000" b="0" i="0" u="none" strike="noStrike" kern="1200" cap="none" spc="0" normalizeH="0" baseline="0" noProof="0" dirty="0">
                <a:ln>
                  <a:noFill/>
                </a:ln>
                <a:solidFill>
                  <a:srgbClr val="4F81BD">
                    <a:lumMod val="75000"/>
                  </a:srgbClr>
                </a:solidFill>
                <a:effectLst/>
                <a:uLnTx/>
                <a:uFillTx/>
                <a:latin typeface="Calibri"/>
                <a:ea typeface="+mn-ea"/>
                <a:cs typeface="+mn-cs"/>
              </a:rPr>
              <a:t>αναγνωστική ικανότητά</a:t>
            </a:r>
            <a:r>
              <a:rPr kumimoji="0" lang="el-GR" sz="2000" b="0" i="0" u="none" strike="noStrike" kern="1200" cap="none" spc="0" normalizeH="0" baseline="0" noProof="0" dirty="0">
                <a:ln>
                  <a:noFill/>
                </a:ln>
                <a:solidFill>
                  <a:srgbClr val="00B050"/>
                </a:solidFill>
                <a:effectLst/>
                <a:uLnTx/>
                <a:uFillTx/>
                <a:latin typeface="Calibri"/>
                <a:ea typeface="+mn-ea"/>
                <a:cs typeface="+mn-cs"/>
              </a:rPr>
              <a:t> </a:t>
            </a:r>
            <a:r>
              <a:rPr kumimoji="0" lang="el-GR" sz="2000" b="0" i="0" u="none" strike="noStrike" kern="1200" cap="none" spc="0" normalizeH="0" baseline="0" noProof="0" dirty="0">
                <a:ln>
                  <a:noFill/>
                </a:ln>
                <a:solidFill>
                  <a:prstClr val="black"/>
                </a:solidFill>
                <a:effectLst/>
                <a:uLnTx/>
                <a:uFillTx/>
                <a:latin typeface="Calibri"/>
                <a:ea typeface="+mn-ea"/>
                <a:cs typeface="+mn-cs"/>
              </a:rPr>
              <a:t>τους λόγω μαθησιακών δυσκολιών ή συναισθηματικής ανωριμότητας</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endParaRPr kumimoji="0" lang="el-GR"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207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2FEFA1-CB85-7C8C-A934-B330DDC21A7F}"/>
              </a:ext>
            </a:extLst>
          </p:cNvPr>
          <p:cNvSpPr>
            <a:spLocks noGrp="1"/>
          </p:cNvSpPr>
          <p:nvPr>
            <p:ph type="ctrTitle"/>
          </p:nvPr>
        </p:nvSpPr>
        <p:spPr>
          <a:xfrm>
            <a:off x="398984" y="260648"/>
            <a:ext cx="8421488" cy="504056"/>
          </a:xfrm>
        </p:spPr>
        <p:txBody>
          <a:bodyPr/>
          <a:lstStyle/>
          <a:p>
            <a:pPr algn="ctr"/>
            <a:r>
              <a:rPr kumimoji="0" lang="el-GR" sz="2000" b="1" i="0" u="none" strike="noStrike" kern="1200" cap="none" spc="0" normalizeH="0" baseline="0" noProof="0" dirty="0">
                <a:ln>
                  <a:noFill/>
                </a:ln>
                <a:solidFill>
                  <a:srgbClr val="FF0000"/>
                </a:solidFill>
                <a:effectLst/>
                <a:uLnTx/>
                <a:uFillTx/>
                <a:latin typeface="Calibri"/>
                <a:ea typeface="+mj-ea"/>
                <a:cs typeface="+mj-cs"/>
              </a:rPr>
              <a:t>Συσχέτιση της Λογοτεχνίας με γνωστικά αντικείμενα</a:t>
            </a:r>
            <a:endParaRPr lang="el-GR" dirty="0"/>
          </a:p>
        </p:txBody>
      </p:sp>
      <p:sp>
        <p:nvSpPr>
          <p:cNvPr id="3" name="Θέση περιεχομένου 2">
            <a:extLst>
              <a:ext uri="{FF2B5EF4-FFF2-40B4-BE49-F238E27FC236}">
                <a16:creationId xmlns:a16="http://schemas.microsoft.com/office/drawing/2014/main" id="{B1D78370-234E-0A38-2D4F-18DB6C471325}"/>
              </a:ext>
            </a:extLst>
          </p:cNvPr>
          <p:cNvSpPr>
            <a:spLocks noGrp="1"/>
          </p:cNvSpPr>
          <p:nvPr>
            <p:ph idx="1"/>
          </p:nvPr>
        </p:nvSpPr>
        <p:spPr/>
        <p:txBody>
          <a:bodyPr/>
          <a:lstStyle/>
          <a:p>
            <a:pPr marL="0" marR="0" lvl="0" indent="457200" algn="just" defTabSz="914400" rtl="0" eaLnBrk="1" fontAlgn="auto" latinLnBrk="0" hangingPunct="1">
              <a:lnSpc>
                <a:spcPct val="115000"/>
              </a:lnSpc>
              <a:spcBef>
                <a:spcPts val="0"/>
              </a:spcBef>
              <a:spcAft>
                <a:spcPts val="10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Η λογοτεχνία στο δημοτικό σχολείο αφορά και αναφέρεται κυρίως στο Γλωσσικό μάθημα. Λόγω όμως της ιδιαιτερότητάς της, θέματά της εντάσσονται σε γνωστικές περιοχές και άλλων μαθημάτων. Διαπερνά όλο το αναλυτικό πρόγραμμα και γίνεται μέρος της σχολικής ζωής στο σύνολό της. </a:t>
            </a:r>
          </a:p>
          <a:p>
            <a:pPr marL="0" marR="0" lvl="0" indent="457200" algn="just" defTabSz="914400" rtl="0" eaLnBrk="1" fontAlgn="auto" latinLnBrk="0" hangingPunct="1">
              <a:lnSpc>
                <a:spcPct val="115000"/>
              </a:lnSpc>
              <a:spcBef>
                <a:spcPts val="0"/>
              </a:spcBef>
              <a:spcAft>
                <a:spcPts val="10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Για τον λόγο αυτό μπορεί να διαδραματίσει σημαντικό ρόλο ως σύνδεσμος ανάμεσα στα γνωστικά αντικείμενα και τις διάφορες κοινωνικές και συναισθηματικές εμπειρίες που έχουν τα παιδιά στον χώρο του σχολείου, αλλά και έξω από αυτόν</a:t>
            </a:r>
          </a:p>
          <a:p>
            <a:pPr marL="0" marR="0" lvl="0" indent="457200" algn="just" defTabSz="914400" rtl="0" eaLnBrk="1" fontAlgn="auto" latinLnBrk="0" hangingPunct="1">
              <a:lnSpc>
                <a:spcPct val="115000"/>
              </a:lnSpc>
              <a:spcBef>
                <a:spcPts val="0"/>
              </a:spcBef>
              <a:spcAft>
                <a:spcPts val="10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Κρίνεται σκόπιμη η σύνδεση της λογοτεχνίας με το παιχνίδι, την ψυχαγωγία, την καλλιέργεια του συναισθήματος και τον προβληματισμό-διάλογο για ποικίλα θέματα. Η αδιάλειπτη παρουσία της Λογοτεχνίας στον χώρο και τον χρόνο πιστοποιεί την αδιαμφισβήτητη αξία της και συνδέεται άρρηκτα με την καλλιέργεια της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φιλαναγνωσίας</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942603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E5760A-BE82-2C0B-A49B-C85657DCE36A}"/>
              </a:ext>
            </a:extLst>
          </p:cNvPr>
          <p:cNvSpPr>
            <a:spLocks noGrp="1"/>
          </p:cNvSpPr>
          <p:nvPr>
            <p:ph type="ctrTitle"/>
          </p:nvPr>
        </p:nvSpPr>
        <p:spPr>
          <a:xfrm>
            <a:off x="398984" y="260648"/>
            <a:ext cx="8421488" cy="360040"/>
          </a:xfrm>
        </p:spPr>
        <p:txBody>
          <a:bodyPr>
            <a:normAutofit fontScale="90000"/>
          </a:bodyPr>
          <a:lstStyle/>
          <a:p>
            <a:pPr algn="ctr"/>
            <a:r>
              <a:rPr kumimoji="0" lang="el-GR" sz="2000" b="1" i="0" u="none" strike="noStrike" kern="1200" cap="none" spc="0" normalizeH="0" baseline="0" noProof="0" dirty="0">
                <a:ln>
                  <a:noFill/>
                </a:ln>
                <a:solidFill>
                  <a:srgbClr val="FF0000"/>
                </a:solidFill>
                <a:effectLst/>
                <a:uLnTx/>
                <a:uFillTx/>
                <a:latin typeface="Calibri"/>
                <a:ea typeface="+mj-ea"/>
                <a:cs typeface="+mj-cs"/>
              </a:rPr>
              <a:t>Ηλεκτρονικό βιβλίο</a:t>
            </a:r>
            <a:endParaRPr lang="el-GR" dirty="0"/>
          </a:p>
        </p:txBody>
      </p:sp>
      <p:sp>
        <p:nvSpPr>
          <p:cNvPr id="3" name="Θέση περιεχομένου 2">
            <a:extLst>
              <a:ext uri="{FF2B5EF4-FFF2-40B4-BE49-F238E27FC236}">
                <a16:creationId xmlns:a16="http://schemas.microsoft.com/office/drawing/2014/main" id="{4AF2D042-72B9-06EF-FB60-294F8179228A}"/>
              </a:ext>
            </a:extLst>
          </p:cNvPr>
          <p:cNvSpPr>
            <a:spLocks noGrp="1"/>
          </p:cNvSpPr>
          <p:nvPr>
            <p:ph idx="1"/>
          </p:nvPr>
        </p:nvSpPr>
        <p:spPr>
          <a:xfrm>
            <a:off x="179512" y="764704"/>
            <a:ext cx="8784976" cy="5030019"/>
          </a:xfrm>
        </p:spPr>
        <p:txBody>
          <a:bodyPr>
            <a:normAutofit/>
          </a:bodyPr>
          <a:lstStyle/>
          <a:p>
            <a:pPr algn="just" defTabSz="914400">
              <a:lnSpc>
                <a:spcPct val="115000"/>
              </a:lnSpc>
              <a:spcBef>
                <a:spcPts val="0"/>
              </a:spcBef>
              <a:spcAft>
                <a:spcPts val="1000"/>
              </a:spcAf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Τα τελευταία χρόνια, τα </a:t>
            </a:r>
            <a:r>
              <a:rPr kumimoji="0" lang="el-GR" sz="1800" b="0"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ηλεκτρονικά βιβλία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αποτελούν ένα νέο είδος το οποίο συνδυάζει στοιχεία της παραδοσιακής ανάγνωσης με τη σύγχρονη και σχετίζεται με την πρόσβαση και την εκτίμηση πληροφοριών, τη λήψη αποφάσεων και την πλοήγηση σε πλούσια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πολυμεσικά</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περιβάλλοντα. </a:t>
            </a:r>
          </a:p>
          <a:p>
            <a:pPr marL="0" marR="0" lvl="0" indent="457200" algn="just" defTabSz="914400" rtl="0" eaLnBrk="1" fontAlgn="auto" latinLnBrk="0" hangingPunct="1">
              <a:lnSpc>
                <a:spcPct val="115000"/>
              </a:lnSpc>
              <a:spcBef>
                <a:spcPts val="0"/>
              </a:spcBef>
              <a:spcAft>
                <a:spcPts val="100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algn="just" defTabSz="914400">
              <a:lnSpc>
                <a:spcPct val="115000"/>
              </a:lnSpc>
              <a:spcBef>
                <a:spcPts val="0"/>
              </a:spcBef>
              <a:spcAft>
                <a:spcPts val="1000"/>
              </a:spcAf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Κάποιοι υποστηρίζουν τη χρήση τους, καθώς θεωρούν ότι οι μαθητές χειρίζονται τις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επιλογές των υπερκειμένων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ανάλογα με τις ανάγκες τους και υπάρχει πραγματική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αλληλεπίδραση</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ανάμεσα στο κείμενο και τον αναγνώστη. </a:t>
            </a:r>
          </a:p>
          <a:p>
            <a:pPr marL="0" marR="0" lvl="0" indent="457200" algn="just" defTabSz="914400" rtl="0" eaLnBrk="1" fontAlgn="auto" latinLnBrk="0" hangingPunct="1">
              <a:lnSpc>
                <a:spcPct val="115000"/>
              </a:lnSpc>
              <a:spcBef>
                <a:spcPts val="0"/>
              </a:spcBef>
              <a:spcAft>
                <a:spcPts val="100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algn="just" defTabSz="914400">
              <a:lnSpc>
                <a:spcPct val="115000"/>
              </a:lnSpc>
              <a:spcBef>
                <a:spcPts val="0"/>
              </a:spcBef>
              <a:spcAft>
                <a:spcPts val="1000"/>
              </a:spcAf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Επίσης, προσφέρουν ένα μεγάλο εύρος στοιχείων</a:t>
            </a:r>
            <a:r>
              <a:rPr kumimoji="0" lang="el-GR" sz="1800" b="0" i="0" u="none" strike="noStrike" kern="1200" cap="none" spc="0" normalizeH="0" baseline="0" noProof="0" dirty="0">
                <a:ln>
                  <a:noFill/>
                </a:ln>
                <a:solidFill>
                  <a:srgbClr val="4472C4"/>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και ποικίλα αναγνωστικά επίπεδα, ενώ είναι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πιο φιλικά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σε σχέση με τα έντυπα προς τα άτομα με μαθησιακές δυσκολίες. </a:t>
            </a:r>
          </a:p>
          <a:p>
            <a:endParaRPr lang="el-GR" dirty="0"/>
          </a:p>
        </p:txBody>
      </p:sp>
    </p:spTree>
    <p:extLst>
      <p:ext uri="{BB962C8B-B14F-4D97-AF65-F5344CB8AC3E}">
        <p14:creationId xmlns:p14="http://schemas.microsoft.com/office/powerpoint/2010/main" val="28282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63746A-C784-E4DC-C911-C6D37B0A265B}"/>
              </a:ext>
            </a:extLst>
          </p:cNvPr>
          <p:cNvSpPr>
            <a:spLocks noGrp="1"/>
          </p:cNvSpPr>
          <p:nvPr>
            <p:ph type="ctrTitle"/>
          </p:nvPr>
        </p:nvSpPr>
        <p:spPr>
          <a:xfrm>
            <a:off x="398984" y="260648"/>
            <a:ext cx="8421488" cy="504056"/>
          </a:xfrm>
        </p:spPr>
        <p:txBody>
          <a:bodyPr>
            <a:normAutofit/>
          </a:bodyPr>
          <a:lstStyle/>
          <a:p>
            <a:pPr algn="ctr"/>
            <a:r>
              <a:rPr kumimoji="0" lang="el-GR" sz="2000" b="1" i="0" u="none" strike="noStrike" kern="1200" cap="none" spc="0" normalizeH="0" baseline="0" noProof="0" dirty="0">
                <a:ln>
                  <a:noFill/>
                </a:ln>
                <a:solidFill>
                  <a:srgbClr val="FF0000"/>
                </a:solidFill>
                <a:effectLst/>
                <a:uLnTx/>
                <a:uFillTx/>
                <a:latin typeface="Calibri"/>
                <a:ea typeface="+mj-ea"/>
                <a:cs typeface="+mj-cs"/>
              </a:rPr>
              <a:t>Ηλεκτρονικό βιβλίο</a:t>
            </a:r>
            <a:endParaRPr lang="el-GR" sz="2000" dirty="0"/>
          </a:p>
        </p:txBody>
      </p:sp>
      <p:sp>
        <p:nvSpPr>
          <p:cNvPr id="3" name="Θέση περιεχομένου 2">
            <a:extLst>
              <a:ext uri="{FF2B5EF4-FFF2-40B4-BE49-F238E27FC236}">
                <a16:creationId xmlns:a16="http://schemas.microsoft.com/office/drawing/2014/main" id="{33D5E48F-D11E-4188-AD99-542C9D711029}"/>
              </a:ext>
            </a:extLst>
          </p:cNvPr>
          <p:cNvSpPr>
            <a:spLocks noGrp="1"/>
          </p:cNvSpPr>
          <p:nvPr>
            <p:ph idx="1"/>
          </p:nvPr>
        </p:nvSpPr>
        <p:spPr/>
        <p:txBody>
          <a:bodyPr/>
          <a:lstStyle/>
          <a:p>
            <a:pPr algn="just" defTabSz="914400">
              <a:lnSpc>
                <a:spcPct val="115000"/>
              </a:lnSpc>
              <a:spcBef>
                <a:spcPts val="0"/>
              </a:spcBef>
              <a:spcAft>
                <a:spcPts val="1000"/>
              </a:spcAf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Στον αντίποδα, άλλοι θεωρούν ότι οι αναγνώστες στηρίζονται στην τεχνολογία και δεν αναπτύσσουν δικές τους ικανότητες. </a:t>
            </a:r>
          </a:p>
          <a:p>
            <a:pPr marL="0" indent="0" algn="just" defTabSz="914400">
              <a:lnSpc>
                <a:spcPct val="115000"/>
              </a:lnSpc>
              <a:spcBef>
                <a:spcPts val="0"/>
              </a:spcBef>
              <a:spcAft>
                <a:spcPts val="1000"/>
              </a:spcAft>
              <a:buNone/>
              <a:defRPr/>
            </a:pP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algn="just" defTabSz="914400">
              <a:lnSpc>
                <a:spcPct val="115000"/>
              </a:lnSpc>
              <a:spcBef>
                <a:spcPts val="0"/>
              </a:spcBef>
              <a:spcAft>
                <a:spcPts val="1000"/>
              </a:spcAf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Τα έντυπα κείμενα ενθαρρύνουν τον αναγνώστη να σκεφτεί κριτικά και να αναπτύξει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μεταγνωστικές</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ικανότητες, ενώ ένα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υπερκειμενικό</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περιβάλλον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εξαρτάται από την τεχνολογία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για την κατανόηση.</a:t>
            </a:r>
          </a:p>
          <a:p>
            <a:pPr marL="0" indent="0" algn="just" defTabSz="914400">
              <a:lnSpc>
                <a:spcPct val="115000"/>
              </a:lnSpc>
              <a:spcBef>
                <a:spcPts val="0"/>
              </a:spcBef>
              <a:spcAft>
                <a:spcPts val="1000"/>
              </a:spcAft>
              <a:buNone/>
              <a:defRPr/>
            </a:pP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algn="just" defTabSz="914400">
              <a:lnSpc>
                <a:spcPct val="115000"/>
              </a:lnSpc>
              <a:spcBef>
                <a:spcPts val="0"/>
              </a:spcBef>
              <a:spcAft>
                <a:spcPts val="1000"/>
              </a:spcAf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Επιπλέον, πολλές φορές τα παιδιά αναλώνονται σε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μη αναγνωστικές δραστηριότητες</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όπως τα γραφικά ή τα παιχνίδια που συνήθως συνοδεύουν αυτό το νέο είδος. </a:t>
            </a:r>
          </a:p>
          <a:p>
            <a:endParaRPr lang="el-GR" dirty="0"/>
          </a:p>
        </p:txBody>
      </p:sp>
    </p:spTree>
    <p:extLst>
      <p:ext uri="{BB962C8B-B14F-4D97-AF65-F5344CB8AC3E}">
        <p14:creationId xmlns:p14="http://schemas.microsoft.com/office/powerpoint/2010/main" val="2719472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0215DA-085E-5ED3-3953-BF0E9D72FBE9}"/>
              </a:ext>
            </a:extLst>
          </p:cNvPr>
          <p:cNvSpPr>
            <a:spLocks noGrp="1"/>
          </p:cNvSpPr>
          <p:nvPr>
            <p:ph type="ctrTitle"/>
          </p:nvPr>
        </p:nvSpPr>
        <p:spPr>
          <a:xfrm>
            <a:off x="398984" y="260648"/>
            <a:ext cx="8421488" cy="360040"/>
          </a:xfrm>
        </p:spPr>
        <p:txBody>
          <a:bodyPr>
            <a:noAutofit/>
          </a:bodyPr>
          <a:lstStyle/>
          <a:p>
            <a:pPr algn="ctr"/>
            <a:r>
              <a:rPr kumimoji="0" lang="el-GR" sz="2000" b="1" i="0" u="none" strike="noStrike" kern="1200" cap="none" spc="0" normalizeH="0" baseline="0" noProof="0" dirty="0">
                <a:ln>
                  <a:noFill/>
                </a:ln>
                <a:solidFill>
                  <a:srgbClr val="C00000"/>
                </a:solidFill>
                <a:effectLst/>
                <a:uLnTx/>
                <a:uFillTx/>
                <a:ea typeface="+mj-ea"/>
                <a:cs typeface="+mj-cs"/>
              </a:rPr>
              <a:t>Ο χώρος του βιβλίου είναι μια βιβλιοθήκη….Γιατί βιβλιοθήκη;</a:t>
            </a:r>
            <a:endParaRPr lang="el-GR" sz="2000" dirty="0"/>
          </a:p>
        </p:txBody>
      </p:sp>
      <p:sp>
        <p:nvSpPr>
          <p:cNvPr id="3" name="Θέση περιεχομένου 2">
            <a:extLst>
              <a:ext uri="{FF2B5EF4-FFF2-40B4-BE49-F238E27FC236}">
                <a16:creationId xmlns:a16="http://schemas.microsoft.com/office/drawing/2014/main" id="{C9326BF2-A7EB-5ACC-DAA8-71661B5369D9}"/>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Ποικιλία αναγνωσμάτων - λογοτεχνικών ειδών</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Ολόκληρα βιβλία και όχι αποσπάσματα</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Ελεύθερη επιλογή σύμφωνα με τις ανάγκες, τα ενδιαφέροντα, τις αναγνωστικές δυνατότητες </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Χώρος επικοινωνίας, ανταλλαγής απόψεων και ανταποκρίσεων, χώρος έρευνας</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Χώρος πρόσκλησης συγγραφέων και συζητήσεων</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Συνεχής ανανέωση αναγνωσμάτων (συνεργασία με τοπική βιβλιοθήκη)</a:t>
            </a:r>
            <a:endParaRPr kumimoji="0" lang="en-US" sz="18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Πρόσβαση σε όλους: ακουστική</a:t>
            </a:r>
            <a:r>
              <a:rPr kumimoji="0" lang="en-US" sz="18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 - </a:t>
            </a:r>
            <a:r>
              <a:rPr kumimoji="0" lang="el-GR" sz="18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 απτική βιβλιοθήκη </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rgbClr val="404040"/>
              </a:solidFill>
              <a:effectLst/>
              <a:uLnTx/>
              <a:uFillTx/>
              <a:latin typeface="Times New Roman"/>
              <a:ea typeface="+mn-ea"/>
              <a:cs typeface="+mn-cs"/>
            </a:endParaRPr>
          </a:p>
          <a:p>
            <a:endParaRPr lang="el-GR" dirty="0"/>
          </a:p>
        </p:txBody>
      </p:sp>
    </p:spTree>
    <p:extLst>
      <p:ext uri="{BB962C8B-B14F-4D97-AF65-F5344CB8AC3E}">
        <p14:creationId xmlns:p14="http://schemas.microsoft.com/office/powerpoint/2010/main" val="391798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0407E9-4A5E-3BA1-F19E-B0A0AFAD5532}"/>
              </a:ext>
            </a:extLst>
          </p:cNvPr>
          <p:cNvSpPr>
            <a:spLocks noGrp="1"/>
          </p:cNvSpPr>
          <p:nvPr>
            <p:ph type="ctrTitle"/>
          </p:nvPr>
        </p:nvSpPr>
        <p:spPr>
          <a:xfrm>
            <a:off x="398984" y="116632"/>
            <a:ext cx="8493496" cy="576064"/>
          </a:xfrm>
        </p:spPr>
        <p:txBody>
          <a:bodyPr>
            <a:noAutofit/>
          </a:bodyPr>
          <a:lstStyle/>
          <a:p>
            <a:pPr algn="ctr"/>
            <a:r>
              <a:rPr kumimoji="0" lang="el-GR" sz="2000" i="0" u="none" strike="noStrike" kern="1200" cap="none" spc="0" normalizeH="0" baseline="0" noProof="0" dirty="0">
                <a:ln>
                  <a:noFill/>
                </a:ln>
                <a:solidFill>
                  <a:srgbClr val="FF0000"/>
                </a:solidFill>
                <a:effectLst/>
                <a:uLnTx/>
                <a:uFillTx/>
                <a:ea typeface="Times New Roman" panose="02020603050405020304" pitchFamily="18" charset="0"/>
                <a:cs typeface="Calibri" panose="020F0502020204030204" pitchFamily="34" charset="0"/>
              </a:rPr>
              <a:t>Η </a:t>
            </a:r>
            <a:r>
              <a:rPr kumimoji="0" lang="el-GR" sz="2000" i="0" u="none" strike="noStrike" kern="1200" cap="none" spc="0" normalizeH="0" baseline="0" noProof="0" dirty="0">
                <a:ln>
                  <a:noFill/>
                </a:ln>
                <a:solidFill>
                  <a:srgbClr val="FF0000"/>
                </a:solidFill>
                <a:effectLst/>
                <a:uLnTx/>
                <a:uFillTx/>
                <a:ea typeface="Times New Roman" panose="02020603050405020304" pitchFamily="18" charset="0"/>
                <a:cs typeface="Times New Roman" panose="02020603050405020304" pitchFamily="18" charset="0"/>
              </a:rPr>
              <a:t>Λογοτεχνία </a:t>
            </a:r>
            <a:r>
              <a:rPr kumimoji="0" lang="el-GR" sz="20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στο Πρόγραμμα Σπουδών 2021 της Νεοελληνικής γλώσσας στο Δημοτικό</a:t>
            </a:r>
            <a:endParaRPr lang="el-GR" sz="2000" dirty="0">
              <a:solidFill>
                <a:srgbClr val="FF0000"/>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5A372830-56CB-8D02-26DF-FAFF68C340A9}"/>
              </a:ext>
            </a:extLst>
          </p:cNvPr>
          <p:cNvSpPr>
            <a:spLocks noGrp="1"/>
          </p:cNvSpPr>
          <p:nvPr>
            <p:ph idx="1"/>
          </p:nvPr>
        </p:nvSpPr>
        <p:spPr>
          <a:xfrm>
            <a:off x="107504" y="980728"/>
            <a:ext cx="8928992" cy="4525963"/>
          </a:xfrm>
        </p:spPr>
        <p:txBody>
          <a:bodyPr>
            <a:normAutofit lnSpcReduction="10000"/>
          </a:bodyPr>
          <a:lstStyle/>
          <a:p>
            <a:pPr indent="457200" algn="just">
              <a:lnSpc>
                <a:spcPct val="115000"/>
              </a:lnSpc>
              <a:spcAft>
                <a:spcPts val="100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 Λογοτεχνία στο ΠΣ 2021 της Νεοελληνικής γλώσσας στο Δημοτικό επιθυμούμε να λαμβάνει </a:t>
            </a:r>
            <a:r>
              <a:rPr lang="el-GR"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μία</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αυτόνομη διδακτική ώρα στο πλαίσιο του γλωσσικού μαθήματος, η οποία κρίνεται αναγκαία στο πλαίσιο της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ολιστικής προσέγγισης </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της ανάπτυξης των γνωστικών και γλωσσικών ικανοτήτων των μαθητών. </a:t>
            </a:r>
          </a:p>
          <a:p>
            <a:pPr indent="457200" algn="just">
              <a:lnSpc>
                <a:spcPct val="115000"/>
              </a:lnSpc>
              <a:spcAft>
                <a:spcPts val="100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Κατά την ώρα αυτή η τάξη, με καθοδηγητή την/τον εκπαιδευτικό εστιάζει στη γνωριμία με το βιβλίο ως τεχνικό και καλλιτεχνικό δημιούργημα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Θεματική Ενότητα 1: Μορφές και είδη βιβλίων, έντυπων και ψηφιακών-υλικότητα</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ή αφιερώνεται στην αισθητική απόλαυση του κειμένου και την ανάδυση συναισθημάτων συγκίνησης, χαράς, αγαλλίασης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Θεματική Ενότητα 2: γλώσσα και αισθητική του λογοτεχνικού κειμένου, πεζού και ποιητικού</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indent="457200" algn="just">
              <a:lnSpc>
                <a:spcPct val="115000"/>
              </a:lnSpc>
              <a:spcAft>
                <a:spcPts val="100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Παράλληλα οι μαθητές ενθαρρύνονται να διαβάζουν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μόνοι </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το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βιβλίο</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τους στο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σπίτι</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ώστε να αποκτούν σταδιακά αυτονομία, ενδιαφέροντα και επάρκεια ως αναγνώστες.</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066065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71D1B4-0D13-FBA6-05B7-D8077C4C6920}"/>
              </a:ext>
            </a:extLst>
          </p:cNvPr>
          <p:cNvSpPr>
            <a:spLocks noGrp="1"/>
          </p:cNvSpPr>
          <p:nvPr>
            <p:ph type="ctrTitle"/>
          </p:nvPr>
        </p:nvSpPr>
        <p:spPr/>
        <p:txBody>
          <a:bodyPr/>
          <a:lstStyle/>
          <a:p>
            <a:endParaRPr lang="el-GR"/>
          </a:p>
        </p:txBody>
      </p:sp>
      <p:sp>
        <p:nvSpPr>
          <p:cNvPr id="3" name="Θέση περιεχομένου 2">
            <a:extLst>
              <a:ext uri="{FF2B5EF4-FFF2-40B4-BE49-F238E27FC236}">
                <a16:creationId xmlns:a16="http://schemas.microsoft.com/office/drawing/2014/main" id="{8CA6133C-5C89-73E4-66A5-F7A876390B7C}"/>
              </a:ext>
            </a:extLst>
          </p:cNvPr>
          <p:cNvSpPr>
            <a:spLocks noGrp="1"/>
          </p:cNvSpPr>
          <p:nvPr>
            <p:ph idx="1"/>
          </p:nvPr>
        </p:nvSpPr>
        <p:spPr>
          <a:xfrm>
            <a:off x="486094" y="1268760"/>
            <a:ext cx="8478393" cy="4525963"/>
          </a:xfrm>
        </p:spPr>
        <p:txBody>
          <a:bodyPr>
            <a:normAutofit/>
          </a:bodyPr>
          <a:lstStyle/>
          <a:p>
            <a:pPr marL="0" indent="0">
              <a:buNone/>
            </a:pPr>
            <a:r>
              <a:rPr lang="el-GR" sz="2400" b="1" dirty="0">
                <a:solidFill>
                  <a:srgbClr val="FF0000"/>
                </a:solidFill>
                <a:latin typeface="Calibri" panose="020F0502020204030204" pitchFamily="34" charset="0"/>
                <a:cs typeface="Calibri" panose="020F0502020204030204" pitchFamily="34" charset="0"/>
              </a:rPr>
              <a:t>Μια ενδεικτική παρουσίαση του Θεματικού Πεδίου 5 (Ανάγνωση βιβλίων-εκτεταμένων κειμένων) από τα νέα πρόγραμμα σπουδών….</a:t>
            </a:r>
          </a:p>
        </p:txBody>
      </p:sp>
    </p:spTree>
    <p:extLst>
      <p:ext uri="{BB962C8B-B14F-4D97-AF65-F5344CB8AC3E}">
        <p14:creationId xmlns:p14="http://schemas.microsoft.com/office/powerpoint/2010/main" val="1268338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F01F08-A758-AC67-343B-B063BC7C734A}"/>
              </a:ext>
            </a:extLst>
          </p:cNvPr>
          <p:cNvSpPr>
            <a:spLocks noGrp="1"/>
          </p:cNvSpPr>
          <p:nvPr>
            <p:ph type="title"/>
          </p:nvPr>
        </p:nvSpPr>
        <p:spPr/>
        <p:txBody>
          <a:bodyPr/>
          <a:lstStyle/>
          <a:p>
            <a:endParaRPr lang="el-GR"/>
          </a:p>
        </p:txBody>
      </p:sp>
      <p:graphicFrame>
        <p:nvGraphicFramePr>
          <p:cNvPr id="4" name="Θέση περιεχομένου 3">
            <a:extLst>
              <a:ext uri="{FF2B5EF4-FFF2-40B4-BE49-F238E27FC236}">
                <a16:creationId xmlns:a16="http://schemas.microsoft.com/office/drawing/2014/main" id="{E3DCBF47-BEF0-3B25-2E54-A0F8DFF4698B}"/>
              </a:ext>
            </a:extLst>
          </p:cNvPr>
          <p:cNvGraphicFramePr>
            <a:graphicFrameLocks noGrp="1"/>
          </p:cNvGraphicFramePr>
          <p:nvPr>
            <p:ph idx="1"/>
            <p:extLst>
              <p:ext uri="{D42A27DB-BD31-4B8C-83A1-F6EECF244321}">
                <p14:modId xmlns:p14="http://schemas.microsoft.com/office/powerpoint/2010/main" val="60062079"/>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3120574">
                  <a:extLst>
                    <a:ext uri="{9D8B030D-6E8A-4147-A177-3AD203B41FA5}">
                      <a16:colId xmlns:a16="http://schemas.microsoft.com/office/drawing/2014/main" val="2739144579"/>
                    </a:ext>
                  </a:extLst>
                </a:gridCol>
                <a:gridCol w="2464101">
                  <a:extLst>
                    <a:ext uri="{9D8B030D-6E8A-4147-A177-3AD203B41FA5}">
                      <a16:colId xmlns:a16="http://schemas.microsoft.com/office/drawing/2014/main" val="2565550282"/>
                    </a:ext>
                  </a:extLst>
                </a:gridCol>
                <a:gridCol w="3559325">
                  <a:extLst>
                    <a:ext uri="{9D8B030D-6E8A-4147-A177-3AD203B41FA5}">
                      <a16:colId xmlns:a16="http://schemas.microsoft.com/office/drawing/2014/main" val="772344859"/>
                    </a:ext>
                  </a:extLst>
                </a:gridCol>
              </a:tblGrid>
              <a:tr h="344961">
                <a:tc gridSpan="3">
                  <a:txBody>
                    <a:bodyPr/>
                    <a:lstStyle/>
                    <a:p>
                      <a:pPr>
                        <a:lnSpc>
                          <a:spcPct val="115000"/>
                        </a:lnSpc>
                        <a:spcAft>
                          <a:spcPts val="1000"/>
                        </a:spcAft>
                      </a:pPr>
                      <a:r>
                        <a:rPr lang="el-GR" sz="1400" dirty="0">
                          <a:effectLst/>
                        </a:rPr>
                        <a:t>Θεματικό πεδίο 5: Ανάγνωση βιβλίων/εκτεταμένων κειμένων                                               Γ τάξη</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486" marR="33486" marT="33486" marB="33486"/>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47861616"/>
                  </a:ext>
                </a:extLst>
              </a:tr>
              <a:tr h="970908">
                <a:tc>
                  <a:txBody>
                    <a:bodyPr/>
                    <a:lstStyle/>
                    <a:p>
                      <a:pPr>
                        <a:lnSpc>
                          <a:spcPct val="115000"/>
                        </a:lnSpc>
                        <a:spcAft>
                          <a:spcPts val="1000"/>
                        </a:spcAft>
                      </a:pPr>
                      <a:r>
                        <a:rPr lang="en-US" sz="1100">
                          <a:effectLst/>
                        </a:rPr>
                        <a:t>Θεματικές</a:t>
                      </a:r>
                      <a:endParaRPr lang="el-GR" sz="1100">
                        <a:effectLst/>
                      </a:endParaRPr>
                    </a:p>
                    <a:p>
                      <a:pPr>
                        <a:lnSpc>
                          <a:spcPct val="115000"/>
                        </a:lnSpc>
                        <a:spcAft>
                          <a:spcPts val="1000"/>
                        </a:spcAft>
                      </a:pPr>
                      <a:r>
                        <a:rPr lang="en-US" sz="1100">
                          <a:effectLst/>
                        </a:rPr>
                        <a:t>ενότητες</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3486" marR="33486" marT="33486" marB="33486"/>
                </a:tc>
                <a:tc>
                  <a:txBody>
                    <a:bodyPr/>
                    <a:lstStyle/>
                    <a:p>
                      <a:pPr>
                        <a:lnSpc>
                          <a:spcPct val="115000"/>
                        </a:lnSpc>
                        <a:spcAft>
                          <a:spcPts val="1000"/>
                        </a:spcAft>
                      </a:pPr>
                      <a:r>
                        <a:rPr lang="el-GR" sz="1100" b="1" u="sng" dirty="0">
                          <a:solidFill>
                            <a:schemeClr val="accent2">
                              <a:lumMod val="75000"/>
                            </a:schemeClr>
                          </a:solidFill>
                          <a:effectLst/>
                        </a:rPr>
                        <a:t>Προσδοκώμενα μαθησιακά αποτελέσματα</a:t>
                      </a:r>
                    </a:p>
                    <a:p>
                      <a:pPr>
                        <a:lnSpc>
                          <a:spcPct val="115000"/>
                        </a:lnSpc>
                        <a:spcAft>
                          <a:spcPts val="1000"/>
                        </a:spcAft>
                      </a:pPr>
                      <a:r>
                        <a:rPr lang="el-GR" sz="1100" dirty="0">
                          <a:effectLst/>
                        </a:rPr>
                        <a:t>Οι μαθητές &amp; οι μαθήτριες είναι σε θέση:</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486" marR="33486" marT="33486" marB="33486"/>
                </a:tc>
                <a:tc>
                  <a:txBody>
                    <a:bodyPr/>
                    <a:lstStyle/>
                    <a:p>
                      <a:pPr>
                        <a:lnSpc>
                          <a:spcPct val="115000"/>
                        </a:lnSpc>
                        <a:spcAft>
                          <a:spcPts val="1000"/>
                        </a:spcAft>
                      </a:pPr>
                      <a:r>
                        <a:rPr lang="en-US" sz="1100" b="1" dirty="0" err="1">
                          <a:solidFill>
                            <a:schemeClr val="accent2">
                              <a:lumMod val="75000"/>
                            </a:schemeClr>
                          </a:solidFill>
                          <a:effectLst/>
                        </a:rPr>
                        <a:t>Ενδεικτικές</a:t>
                      </a:r>
                      <a:r>
                        <a:rPr lang="en-US" sz="1100" b="1" dirty="0">
                          <a:solidFill>
                            <a:schemeClr val="accent2">
                              <a:lumMod val="75000"/>
                            </a:schemeClr>
                          </a:solidFill>
                          <a:effectLst/>
                        </a:rPr>
                        <a:t> </a:t>
                      </a:r>
                      <a:r>
                        <a:rPr lang="en-US" sz="1100" b="1" dirty="0" err="1">
                          <a:solidFill>
                            <a:schemeClr val="accent2">
                              <a:lumMod val="75000"/>
                            </a:schemeClr>
                          </a:solidFill>
                          <a:effectLst/>
                        </a:rPr>
                        <a:t>δρ</a:t>
                      </a:r>
                      <a:r>
                        <a:rPr lang="en-US" sz="1100" b="1" dirty="0">
                          <a:solidFill>
                            <a:schemeClr val="accent2">
                              <a:lumMod val="75000"/>
                            </a:schemeClr>
                          </a:solidFill>
                          <a:effectLst/>
                        </a:rPr>
                        <a:t>αστηριότητες</a:t>
                      </a:r>
                      <a:endParaRPr lang="el-GR" sz="1100" b="1"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486" marR="33486" marT="33486" marB="33486"/>
                </a:tc>
                <a:extLst>
                  <a:ext uri="{0D108BD9-81ED-4DB2-BD59-A6C34878D82A}">
                    <a16:rowId xmlns:a16="http://schemas.microsoft.com/office/drawing/2014/main" val="1985545731"/>
                  </a:ext>
                </a:extLst>
              </a:tr>
              <a:tr h="1953229">
                <a:tc>
                  <a:txBody>
                    <a:bodyPr/>
                    <a:lstStyle/>
                    <a:p>
                      <a:pPr>
                        <a:lnSpc>
                          <a:spcPct val="115000"/>
                        </a:lnSpc>
                        <a:spcAft>
                          <a:spcPts val="1000"/>
                        </a:spcAft>
                      </a:pPr>
                      <a:r>
                        <a:rPr lang="el-GR" sz="1200" dirty="0">
                          <a:effectLst/>
                        </a:rPr>
                        <a:t>5.1</a:t>
                      </a:r>
                    </a:p>
                    <a:p>
                      <a:pPr>
                        <a:lnSpc>
                          <a:spcPct val="115000"/>
                        </a:lnSpc>
                        <a:spcAft>
                          <a:spcPts val="1000"/>
                        </a:spcAft>
                      </a:pPr>
                      <a:r>
                        <a:rPr lang="el-GR" sz="1200" dirty="0">
                          <a:effectLst/>
                        </a:rPr>
                        <a:t>Μορφές και είδη βιβλίων, έντυπων και ψηφιακών</a:t>
                      </a:r>
                    </a:p>
                    <a:p>
                      <a:pPr>
                        <a:lnSpc>
                          <a:spcPct val="115000"/>
                        </a:lnSpc>
                        <a:spcAft>
                          <a:spcPts val="1000"/>
                        </a:spcAft>
                      </a:pPr>
                      <a:r>
                        <a:rPr lang="en-US" sz="1200" dirty="0">
                          <a:effectLst/>
                        </a:rPr>
                        <a:t>(</a:t>
                      </a:r>
                      <a:r>
                        <a:rPr lang="en-US" sz="1200" dirty="0" err="1">
                          <a:effectLst/>
                        </a:rPr>
                        <a:t>υλικότητ</a:t>
                      </a:r>
                      <a:r>
                        <a:rPr lang="en-US" sz="1200" dirty="0">
                          <a:effectLst/>
                        </a:rPr>
                        <a:t>α)</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486" marR="33486" marT="33486" marB="33486"/>
                </a:tc>
                <a:tc>
                  <a:txBody>
                    <a:bodyPr/>
                    <a:lstStyle/>
                    <a:p>
                      <a:pPr>
                        <a:lnSpc>
                          <a:spcPct val="115000"/>
                        </a:lnSpc>
                        <a:spcAft>
                          <a:spcPts val="1000"/>
                        </a:spcAft>
                      </a:pPr>
                      <a:r>
                        <a:rPr lang="el-GR" sz="1100" dirty="0">
                          <a:effectLst/>
                        </a:rPr>
                        <a:t>-να αναγνωρίζουν το βιογραφικό σημείωμα του συγγραφέα, να μελετούν όσα περιέχονται στο οπισθόφυλλο και να κάνουν υποθέσεις για το περιεχόμενο του βιβλίου</a:t>
                      </a:r>
                    </a:p>
                    <a:p>
                      <a:pPr>
                        <a:lnSpc>
                          <a:spcPct val="115000"/>
                        </a:lnSpc>
                        <a:spcAft>
                          <a:spcPts val="1000"/>
                        </a:spcAft>
                      </a:pPr>
                      <a:r>
                        <a:rPr lang="el-GR" sz="1100" dirty="0">
                          <a:effectLst/>
                        </a:rPr>
                        <a:t>-να εντοπίζουν βιβλία γνώσεων-πληροφορικά και να τα διακρίνουν από άλλες κατηγορίες</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486" marR="33486" marT="33486" marB="33486"/>
                </a:tc>
                <a:tc>
                  <a:txBody>
                    <a:bodyPr/>
                    <a:lstStyle/>
                    <a:p>
                      <a:pPr>
                        <a:lnSpc>
                          <a:spcPct val="115000"/>
                        </a:lnSpc>
                        <a:spcAft>
                          <a:spcPts val="1000"/>
                        </a:spcAft>
                      </a:pPr>
                      <a:r>
                        <a:rPr lang="el-GR" sz="1100" dirty="0">
                          <a:effectLst/>
                        </a:rPr>
                        <a:t>-Διαχωρισμός των μαθητών σε ομάδες των 2-3 ατόμων και επιλογή ενός βιβλίου από κάθε ομάδα. Μετά την ολοκλήρωση της ανάγνωσης του οπισθόφυλλου και του βιογραφικού σημειώματος, γίνονται υποθέσεις για το είδος και το περιεχόμενο του βιβλίου. Ανάγνωση του βιβλίου και διαπίστωση του βαθμού επαλήθευσης των προβλέψεων.</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486" marR="33486" marT="33486" marB="33486"/>
                </a:tc>
                <a:extLst>
                  <a:ext uri="{0D108BD9-81ED-4DB2-BD59-A6C34878D82A}">
                    <a16:rowId xmlns:a16="http://schemas.microsoft.com/office/drawing/2014/main" val="278897978"/>
                  </a:ext>
                </a:extLst>
              </a:tr>
              <a:tr h="3588902">
                <a:tc>
                  <a:txBody>
                    <a:bodyPr/>
                    <a:lstStyle/>
                    <a:p>
                      <a:pPr>
                        <a:lnSpc>
                          <a:spcPct val="115000"/>
                        </a:lnSpc>
                        <a:spcAft>
                          <a:spcPts val="1000"/>
                        </a:spcAft>
                      </a:pPr>
                      <a:r>
                        <a:rPr lang="el-GR" sz="1200" dirty="0">
                          <a:effectLst/>
                        </a:rPr>
                        <a:t> </a:t>
                      </a:r>
                    </a:p>
                    <a:p>
                      <a:pPr>
                        <a:lnSpc>
                          <a:spcPct val="115000"/>
                        </a:lnSpc>
                        <a:spcAft>
                          <a:spcPts val="1000"/>
                        </a:spcAft>
                      </a:pPr>
                      <a:r>
                        <a:rPr lang="el-GR" sz="1200" dirty="0">
                          <a:effectLst/>
                        </a:rPr>
                        <a:t>5.2</a:t>
                      </a:r>
                    </a:p>
                    <a:p>
                      <a:pPr>
                        <a:lnSpc>
                          <a:spcPct val="115000"/>
                        </a:lnSpc>
                        <a:spcAft>
                          <a:spcPts val="1000"/>
                        </a:spcAft>
                      </a:pPr>
                      <a:r>
                        <a:rPr lang="el-GR" sz="1200" dirty="0">
                          <a:effectLst/>
                        </a:rPr>
                        <a:t>Δομή, περιεχόμενο, γλώσσα και αισθητική του λογοτεχνικού κειμένου, πεζού και ποιητικού</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486" marR="33486" marT="33486" marB="33486"/>
                </a:tc>
                <a:tc>
                  <a:txBody>
                    <a:bodyPr/>
                    <a:lstStyle/>
                    <a:p>
                      <a:pPr>
                        <a:lnSpc>
                          <a:spcPct val="115000"/>
                        </a:lnSpc>
                        <a:spcAft>
                          <a:spcPts val="1000"/>
                        </a:spcAft>
                      </a:pPr>
                      <a:r>
                        <a:rPr lang="el-GR" sz="1100" dirty="0">
                          <a:effectLst/>
                        </a:rPr>
                        <a:t>-διαβάζουν ένα ολόκληρο βιβλίο γνώσεων (λογοτεχνική μορφής) σε συγκεκριμένο χρονικό διάστημα</a:t>
                      </a:r>
                    </a:p>
                    <a:p>
                      <a:pPr>
                        <a:lnSpc>
                          <a:spcPct val="115000"/>
                        </a:lnSpc>
                        <a:spcAft>
                          <a:spcPts val="1000"/>
                        </a:spcAft>
                      </a:pPr>
                      <a:r>
                        <a:rPr lang="el-GR" sz="1100" dirty="0">
                          <a:effectLst/>
                        </a:rPr>
                        <a:t>-να διακρίνουν τα δομικά χαρακτηριστικά του κειμένου και να διατυπώνουν κρίσεις για την αποτελεσματικότητά του </a:t>
                      </a:r>
                    </a:p>
                    <a:p>
                      <a:pPr>
                        <a:lnSpc>
                          <a:spcPct val="115000"/>
                        </a:lnSpc>
                        <a:spcAft>
                          <a:spcPts val="1000"/>
                        </a:spcAft>
                      </a:pPr>
                      <a:r>
                        <a:rPr lang="el-GR" sz="1100" dirty="0">
                          <a:effectLst/>
                        </a:rPr>
                        <a:t>-να διακρίνουν το φανταστικό από το πραγματικό </a:t>
                      </a:r>
                    </a:p>
                    <a:p>
                      <a:pPr>
                        <a:lnSpc>
                          <a:spcPct val="115000"/>
                        </a:lnSpc>
                        <a:spcAft>
                          <a:spcPts val="1000"/>
                        </a:spcAft>
                      </a:pPr>
                      <a:r>
                        <a:rPr lang="el-GR" sz="1100" dirty="0">
                          <a:effectLst/>
                        </a:rPr>
                        <a:t>-να μελετούν ποιητικά κείμενα και να μιλούν για τα νοήματά τους και τα συναισθήματα  που τους προκαλούν </a:t>
                      </a:r>
                    </a:p>
                    <a:p>
                      <a:pPr>
                        <a:lnSpc>
                          <a:spcPct val="115000"/>
                        </a:lnSpc>
                        <a:spcAft>
                          <a:spcPts val="1000"/>
                        </a:spcAft>
                      </a:pPr>
                      <a:r>
                        <a:rPr lang="el-GR" sz="1100" dirty="0">
                          <a:effectLst/>
                        </a:rPr>
                        <a:t>-να εντοπίζουν την ομοιοκαταληξία, τις στροφές, τους στίχους, τον διασκελισμό, τις επαναλήψεις </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486" marR="33486" marT="33486" marB="33486"/>
                </a:tc>
                <a:tc>
                  <a:txBody>
                    <a:bodyPr/>
                    <a:lstStyle/>
                    <a:p>
                      <a:pPr>
                        <a:lnSpc>
                          <a:spcPct val="115000"/>
                        </a:lnSpc>
                        <a:spcAft>
                          <a:spcPts val="1000"/>
                        </a:spcAft>
                      </a:pPr>
                      <a:r>
                        <a:rPr lang="el-GR" sz="1100" dirty="0">
                          <a:effectLst/>
                        </a:rPr>
                        <a:t>-Χωρισμός των μαθητών σε ομάδες και επιλογή σκηνής από το έργο που διαβάστηκε. Ανάληψη ρόλων προσώπου ή αντικειμένου της δεδομένης σκηνής. Ανάδειξη της οπτικής γωνίας των μαθητών που παραμένουν ακίνητοι και αμίλητοι μέσω ερωτήσεων του εκπαιδευτικού (Ποιος είσαι; Τι κάνεις εδώ; Πώς νιώθεις; Τι θες να πεις;) σε σχέση με πτυχές της ιστορίας και του ρόλου, έκφραση συναισθημάτων και σκέψεων που πιθανόν δεν εμφανίζονται στην ιστορία.</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486" marR="33486" marT="33486" marB="33486"/>
                </a:tc>
                <a:extLst>
                  <a:ext uri="{0D108BD9-81ED-4DB2-BD59-A6C34878D82A}">
                    <a16:rowId xmlns:a16="http://schemas.microsoft.com/office/drawing/2014/main" val="848267883"/>
                  </a:ext>
                </a:extLst>
              </a:tr>
            </a:tbl>
          </a:graphicData>
        </a:graphic>
      </p:graphicFrame>
    </p:spTree>
    <p:extLst>
      <p:ext uri="{BB962C8B-B14F-4D97-AF65-F5344CB8AC3E}">
        <p14:creationId xmlns:p14="http://schemas.microsoft.com/office/powerpoint/2010/main" val="259986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69762D-A8FE-8B66-3636-647875B12A19}"/>
              </a:ext>
            </a:extLst>
          </p:cNvPr>
          <p:cNvSpPr>
            <a:spLocks noGrp="1"/>
          </p:cNvSpPr>
          <p:nvPr>
            <p:ph type="ctrTitle"/>
          </p:nvPr>
        </p:nvSpPr>
        <p:spPr>
          <a:xfrm>
            <a:off x="398984" y="404664"/>
            <a:ext cx="7629400" cy="360040"/>
          </a:xfrm>
        </p:spPr>
        <p:txBody>
          <a:bodyPr>
            <a:normAutofit fontScale="90000"/>
          </a:bodyPr>
          <a:lstStyle/>
          <a:p>
            <a:pPr algn="ctr"/>
            <a:br>
              <a:rPr lang="el-GR" sz="2000" dirty="0">
                <a:solidFill>
                  <a:srgbClr val="FF0000"/>
                </a:solidFill>
              </a:rPr>
            </a:br>
            <a:br>
              <a:rPr lang="el-GR" sz="1800" dirty="0"/>
            </a:br>
            <a:r>
              <a:rPr lang="el-GR" sz="2000" dirty="0">
                <a:solidFill>
                  <a:srgbClr val="FF0000"/>
                </a:solidFill>
                <a:latin typeface="Times New Roman" panose="02020603050405020304" pitchFamily="18" charset="0"/>
                <a:cs typeface="Times New Roman" panose="02020603050405020304" pitchFamily="18" charset="0"/>
              </a:rPr>
              <a:t>Η Περίοδος Μετάβασης στο Δημοτικό (ΠΜΔ)</a:t>
            </a:r>
            <a:endParaRPr lang="el-GR" sz="20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51A7A661-428F-24CA-74CB-A11561F72B4E}"/>
              </a:ext>
            </a:extLst>
          </p:cNvPr>
          <p:cNvSpPr>
            <a:spLocks noGrp="1"/>
          </p:cNvSpPr>
          <p:nvPr>
            <p:ph idx="1"/>
          </p:nvPr>
        </p:nvSpPr>
        <p:spPr/>
        <p:txBody>
          <a:bodyPr>
            <a:normAutofit/>
          </a:bodyPr>
          <a:lstStyle/>
          <a:p>
            <a:pPr algn="just">
              <a:spcAft>
                <a:spcPts val="500"/>
              </a:spcAft>
            </a:pPr>
            <a:r>
              <a:rPr lang="el-GR" sz="1800" dirty="0">
                <a:effectLst/>
                <a:latin typeface="Calibri" panose="020F0502020204030204" pitchFamily="34" charset="0"/>
                <a:ea typeface="Calibri" panose="020F0502020204030204" pitchFamily="34" charset="0"/>
              </a:rPr>
              <a:t>Για την ομαλή μετάβαση των παιδιών από το Νηπιαγωγείο στο Δημοτικό, προβλέπεται διάστημα που </a:t>
            </a:r>
            <a:r>
              <a:rPr lang="el-GR" sz="1800" b="1" dirty="0">
                <a:effectLst/>
                <a:latin typeface="Calibri" panose="020F0502020204030204" pitchFamily="34" charset="0"/>
                <a:ea typeface="Calibri" panose="020F0502020204030204" pitchFamily="34" charset="0"/>
              </a:rPr>
              <a:t>δεν ξεπερνά τις τέσσερις (4) εβδομάδες </a:t>
            </a:r>
            <a:r>
              <a:rPr lang="el-GR" sz="1800" dirty="0">
                <a:effectLst/>
                <a:latin typeface="Calibri" panose="020F0502020204030204" pitchFamily="34" charset="0"/>
                <a:ea typeface="Calibri" panose="020F0502020204030204" pitchFamily="34" charset="0"/>
              </a:rPr>
              <a:t>από την έναρξη του σχολικού έτους, κατά το οποίο ακολουθείται </a:t>
            </a:r>
            <a:r>
              <a:rPr lang="el-GR" sz="1800" u="sng" dirty="0">
                <a:effectLst/>
                <a:latin typeface="Calibri" panose="020F0502020204030204" pitchFamily="34" charset="0"/>
                <a:ea typeface="Calibri" panose="020F0502020204030204" pitchFamily="34" charset="0"/>
              </a:rPr>
              <a:t>διαφοροποιημένο πρόγραμμα </a:t>
            </a:r>
            <a:r>
              <a:rPr lang="el-GR" sz="1800" dirty="0">
                <a:effectLst/>
                <a:latin typeface="Calibri" panose="020F0502020204030204" pitchFamily="34" charset="0"/>
                <a:ea typeface="Calibri" panose="020F0502020204030204" pitchFamily="34" charset="0"/>
              </a:rPr>
              <a:t>σε σχέση με αυτό που προβλέπεται για την υπόλοιπη χρονιά. </a:t>
            </a:r>
          </a:p>
          <a:p>
            <a:pPr marL="0" indent="0" algn="just">
              <a:spcAft>
                <a:spcPts val="500"/>
              </a:spcAft>
              <a:buNone/>
            </a:pPr>
            <a:endParaRPr lang="el-GR" sz="1800" dirty="0">
              <a:latin typeface="Calibri" panose="020F0502020204030204" pitchFamily="34" charset="0"/>
              <a:ea typeface="Calibri" panose="020F0502020204030204" pitchFamily="34" charset="0"/>
            </a:endParaRPr>
          </a:p>
          <a:p>
            <a:pPr algn="just">
              <a:spcAft>
                <a:spcPts val="500"/>
              </a:spcAft>
            </a:pPr>
            <a:r>
              <a:rPr lang="el-GR" sz="1800" dirty="0">
                <a:effectLst/>
                <a:latin typeface="Calibri" panose="020F0502020204030204" pitchFamily="34" charset="0"/>
                <a:ea typeface="Calibri" panose="020F0502020204030204" pitchFamily="34" charset="0"/>
              </a:rPr>
              <a:t>Ειδικότερα, προτείνονται πρακτικές με τις οποίες τα παιδιά είναι εξοικειωμένα από το </a:t>
            </a:r>
            <a:r>
              <a:rPr lang="el-GR" sz="1800" b="1" dirty="0">
                <a:effectLst/>
                <a:latin typeface="Calibri" panose="020F0502020204030204" pitchFamily="34" charset="0"/>
                <a:ea typeface="Calibri" panose="020F0502020204030204" pitchFamily="34" charset="0"/>
              </a:rPr>
              <a:t>Νηπιαγωγείο</a:t>
            </a:r>
            <a:r>
              <a:rPr lang="el-GR" sz="1800" dirty="0">
                <a:effectLst/>
                <a:latin typeface="Calibri" panose="020F0502020204030204" pitchFamily="34" charset="0"/>
                <a:ea typeface="Calibri" panose="020F0502020204030204" pitchFamily="34" charset="0"/>
              </a:rPr>
              <a:t>, ενώ παράλληλα τους δίνεται ο χρόνος να </a:t>
            </a:r>
            <a:r>
              <a:rPr lang="el-GR" sz="1800" u="sng" dirty="0">
                <a:effectLst/>
                <a:latin typeface="Calibri" panose="020F0502020204030204" pitchFamily="34" charset="0"/>
                <a:ea typeface="Calibri" panose="020F0502020204030204" pitchFamily="34" charset="0"/>
              </a:rPr>
              <a:t>προσαρμοστούν</a:t>
            </a:r>
            <a:r>
              <a:rPr lang="el-GR" sz="1800" dirty="0">
                <a:effectLst/>
                <a:latin typeface="Calibri" panose="020F0502020204030204" pitchFamily="34" charset="0"/>
                <a:ea typeface="Calibri" panose="020F0502020204030204" pitchFamily="34" charset="0"/>
              </a:rPr>
              <a:t> γνωρίζοντας τους χώρους, τους </a:t>
            </a:r>
            <a:r>
              <a:rPr lang="el-GR" sz="1800" u="sng" dirty="0">
                <a:effectLst/>
                <a:latin typeface="Calibri" panose="020F0502020204030204" pitchFamily="34" charset="0"/>
                <a:ea typeface="Calibri" panose="020F0502020204030204" pitchFamily="34" charset="0"/>
              </a:rPr>
              <a:t>κανόνες λειτουργίας</a:t>
            </a:r>
            <a:r>
              <a:rPr lang="el-GR" sz="1800" dirty="0">
                <a:effectLst/>
                <a:latin typeface="Calibri" panose="020F0502020204030204" pitchFamily="34" charset="0"/>
                <a:ea typeface="Calibri" panose="020F0502020204030204" pitchFamily="34" charset="0"/>
              </a:rPr>
              <a:t>, τους/τις συμμαθητές/-</a:t>
            </a:r>
            <a:r>
              <a:rPr lang="el-GR" sz="1800" dirty="0" err="1">
                <a:effectLst/>
                <a:latin typeface="Calibri" panose="020F0502020204030204" pitchFamily="34" charset="0"/>
                <a:ea typeface="Calibri" panose="020F0502020204030204" pitchFamily="34" charset="0"/>
              </a:rPr>
              <a:t>τριές</a:t>
            </a:r>
            <a:r>
              <a:rPr lang="el-GR" sz="1800" dirty="0">
                <a:effectLst/>
                <a:latin typeface="Calibri" panose="020F0502020204030204" pitchFamily="34" charset="0"/>
                <a:ea typeface="Calibri" panose="020F0502020204030204" pitchFamily="34" charset="0"/>
              </a:rPr>
              <a:t> τους, καθώς και </a:t>
            </a:r>
            <a:r>
              <a:rPr lang="el-GR" sz="1800" u="sng" dirty="0">
                <a:effectLst/>
                <a:latin typeface="Calibri" panose="020F0502020204030204" pitchFamily="34" charset="0"/>
                <a:ea typeface="Calibri" panose="020F0502020204030204" pitchFamily="34" charset="0"/>
              </a:rPr>
              <a:t>το εκπαιδευτικό προσωπικό του σχολείου</a:t>
            </a:r>
            <a:r>
              <a:rPr lang="el-GR" sz="1800" dirty="0">
                <a:effectLst/>
                <a:latin typeface="Calibri" panose="020F0502020204030204" pitchFamily="34" charset="0"/>
                <a:ea typeface="Calibri" panose="020F0502020204030204" pitchFamily="34" charset="0"/>
              </a:rPr>
              <a:t>. </a:t>
            </a:r>
            <a:endParaRPr lang="el-GR" dirty="0"/>
          </a:p>
        </p:txBody>
      </p:sp>
    </p:spTree>
    <p:extLst>
      <p:ext uri="{BB962C8B-B14F-4D97-AF65-F5344CB8AC3E}">
        <p14:creationId xmlns:p14="http://schemas.microsoft.com/office/powerpoint/2010/main" val="241238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FABCB2-2613-BF3B-F000-00D612DA4D9D}"/>
              </a:ext>
            </a:extLst>
          </p:cNvPr>
          <p:cNvSpPr>
            <a:spLocks noGrp="1"/>
          </p:cNvSpPr>
          <p:nvPr>
            <p:ph type="ctrTitle"/>
          </p:nvPr>
        </p:nvSpPr>
        <p:spPr>
          <a:xfrm>
            <a:off x="398983" y="260648"/>
            <a:ext cx="8316711" cy="504056"/>
          </a:xfrm>
        </p:spPr>
        <p:txBody>
          <a:bodyPr>
            <a:normAutofit/>
          </a:bodyPr>
          <a:lstStyle/>
          <a:p>
            <a:pPr algn="ctr"/>
            <a:r>
              <a:rPr kumimoji="0" lang="el-GR" sz="2400" b="1" i="0" u="none" strike="noStrike" kern="1200" cap="none" spc="0" normalizeH="0" baseline="0" noProof="0" dirty="0">
                <a:ln>
                  <a:noFill/>
                </a:ln>
                <a:solidFill>
                  <a:srgbClr val="FF0000"/>
                </a:solidFill>
                <a:effectLst/>
                <a:uLnTx/>
                <a:uFillTx/>
                <a:latin typeface="Calibri"/>
                <a:ea typeface="+mj-ea"/>
                <a:cs typeface="+mj-cs"/>
              </a:rPr>
              <a:t>Αξιολόγηση</a:t>
            </a:r>
            <a:endParaRPr lang="el-GR" sz="2400" dirty="0">
              <a:solidFill>
                <a:srgbClr val="FF0000"/>
              </a:solidFill>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AEB12A28-E51F-900E-DF6C-D62384416F2C}"/>
              </a:ext>
            </a:extLst>
          </p:cNvPr>
          <p:cNvSpPr>
            <a:spLocks noGrp="1"/>
          </p:cNvSpPr>
          <p:nvPr>
            <p:ph idx="1"/>
          </p:nvPr>
        </p:nvSpPr>
        <p:spPr>
          <a:xfrm>
            <a:off x="251520" y="1052736"/>
            <a:ext cx="8784975" cy="4741987"/>
          </a:xfrm>
        </p:spPr>
        <p:txBody>
          <a:bodyPr>
            <a:normAutofit/>
          </a:bodyPr>
          <a:lstStyle/>
          <a:p>
            <a:pPr defTabSz="914400">
              <a:lnSpc>
                <a:spcPct val="100000"/>
              </a:lnSpc>
              <a:spcBef>
                <a:spcPts val="0"/>
              </a:spcBef>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Η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πρωτοβάθμια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εκπαίδευση αποτελεί την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καταλληλότερη εκπαιδευτική βαθμίδα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για την καλλιέργεια της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φιλαναγνωσίας</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καθώς η Λογοτεχνία δεν αποτελεί σε αυτήν αντικείμενο βαθμολογικής αξιολόγησης.</a:t>
            </a:r>
          </a:p>
          <a:p>
            <a:pPr marL="0" indent="0" defTabSz="914400">
              <a:lnSpc>
                <a:spcPct val="100000"/>
              </a:lnSpc>
              <a:spcBef>
                <a:spcPts val="0"/>
              </a:spcBef>
              <a:buNone/>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a:p>
            <a:pPr marR="98425" algn="just" defTabSz="914400">
              <a:lnSpc>
                <a:spcPct val="115000"/>
              </a:lnSpc>
              <a:spcBef>
                <a:spcPts val="1295"/>
              </a:spcBef>
              <a:spcAft>
                <a:spcPts val="600"/>
              </a:spcAf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Θα πρέπει να γίνεται προσπάθεια να διαπιστωθεί ο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βαθμός</a:t>
            </a:r>
            <a:r>
              <a:rPr kumimoji="0" lang="el-GR" sz="1800" b="0" i="0" u="none" strike="noStrike" kern="1200" cap="none" spc="-35"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όπου ο μαθητής έχει μυηθεί στο φαινόμενο </a:t>
            </a:r>
            <a:r>
              <a:rPr kumimoji="0" lang="el-GR" sz="1800" b="0" i="0" u="none" strike="noStrike" kern="1200" cap="none" spc="-35"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της </a:t>
            </a:r>
            <a:r>
              <a:rPr kumimoji="0" lang="el-GR" sz="1800" b="0" i="0" u="none" strike="noStrike" kern="1200" cap="none" spc="-35"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Λογοτεχνίας.</a:t>
            </a:r>
          </a:p>
          <a:p>
            <a:pPr marL="0" marR="98425" indent="0" algn="just" defTabSz="914400">
              <a:lnSpc>
                <a:spcPct val="115000"/>
              </a:lnSpc>
              <a:spcBef>
                <a:spcPts val="1295"/>
              </a:spcBef>
              <a:spcAft>
                <a:spcPts val="600"/>
              </a:spcAft>
              <a:buNone/>
              <a:defRPr/>
            </a:pPr>
            <a:endParaRPr kumimoji="0" lang="el-GR" sz="1800" b="0" i="0" u="none" strike="noStrike" kern="1200" cap="none" spc="-35"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R="98425" algn="just" defTabSz="914400">
              <a:lnSpc>
                <a:spcPct val="115000"/>
              </a:lnSpc>
              <a:spcBef>
                <a:spcPts val="1295"/>
              </a:spcBef>
              <a:spcAft>
                <a:spcPts val="600"/>
              </a:spcAft>
              <a:defRPr/>
            </a:pPr>
            <a:r>
              <a:rPr kumimoji="0" lang="el-GR" sz="1800" b="0" i="0" u="none" strike="noStrike" kern="1200" cap="none" spc="-35"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Εξετάζεται κατά πόσο έχει ενισχυθεί το ενδιαφέρον του για τη Λογοτεχνία, κατά πόσο έχει οδηγηθεί σε </a:t>
            </a:r>
            <a:r>
              <a:rPr kumimoji="0" lang="el-GR" sz="1800" b="1" i="0" u="none" strike="noStrike" kern="1200" cap="none" spc="-35"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ελεύθερη επιλογή βιβλίων,</a:t>
            </a:r>
            <a:r>
              <a:rPr kumimoji="0" lang="el-GR" sz="1800" b="0" i="0" u="none" strike="noStrike" kern="1200" cap="none" spc="-35"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κατά πόσο έχει ενισχύσει </a:t>
            </a:r>
            <a:r>
              <a:rPr kumimoji="0" lang="el-GR" sz="1800" b="0" i="0" u="none" strike="noStrike" kern="1200" cap="none" spc="-35"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και διαμορφώσει </a:t>
            </a:r>
            <a:r>
              <a:rPr kumimoji="0" lang="el-GR" sz="1800" b="1" i="0" u="none" strike="noStrike" kern="1200" cap="none" spc="-35"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αισθητικά κριτήρια</a:t>
            </a:r>
            <a:r>
              <a:rPr kumimoji="0" lang="el-GR" sz="1800" b="0" i="0" u="none" strike="noStrike" kern="1200" cap="none" spc="-35"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έχει αναπτύξει την </a:t>
            </a:r>
            <a:r>
              <a:rPr kumimoji="0" lang="el-GR" sz="1800" b="1" i="0" u="none" strike="noStrike" kern="1200" cap="none" spc="-35"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κριτική σκέψη </a:t>
            </a:r>
            <a:r>
              <a:rPr kumimoji="0" lang="el-GR" sz="1800" b="0" i="0" u="none" strike="noStrike" kern="1200" cap="none" spc="-35"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και έχει δημιουργήσει εμπειρίες που του προκαλούν το ενδιαφέρον για τη </a:t>
            </a:r>
            <a:r>
              <a:rPr kumimoji="0" lang="el-GR" sz="1800" b="0" i="0" u="none" strike="noStrike" kern="1200" cap="none" spc="-35" normalizeH="0" baseline="0" noProof="0" dirty="0" err="1">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φιλαναγνωσία</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endParaRPr lang="el-GR" dirty="0"/>
          </a:p>
        </p:txBody>
      </p:sp>
    </p:spTree>
    <p:extLst>
      <p:ext uri="{BB962C8B-B14F-4D97-AF65-F5344CB8AC3E}">
        <p14:creationId xmlns:p14="http://schemas.microsoft.com/office/powerpoint/2010/main" val="3187960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9774A9-9D4D-6083-D8BC-1501B310975E}"/>
              </a:ext>
            </a:extLst>
          </p:cNvPr>
          <p:cNvSpPr>
            <a:spLocks noGrp="1"/>
          </p:cNvSpPr>
          <p:nvPr>
            <p:ph type="ctrTitle"/>
          </p:nvPr>
        </p:nvSpPr>
        <p:spPr>
          <a:xfrm>
            <a:off x="398984" y="260648"/>
            <a:ext cx="8421488" cy="432048"/>
          </a:xfrm>
        </p:spPr>
        <p:txBody>
          <a:bodyPr/>
          <a:lstStyle/>
          <a:p>
            <a:pPr algn="ctr"/>
            <a:r>
              <a:rPr kumimoji="0" lang="el-GR" sz="2400" b="1" i="0" u="none" strike="noStrike" kern="1200" cap="none" spc="0" normalizeH="0" baseline="0" noProof="0" dirty="0">
                <a:ln>
                  <a:noFill/>
                </a:ln>
                <a:solidFill>
                  <a:srgbClr val="FF0000"/>
                </a:solidFill>
                <a:effectLst/>
                <a:uLnTx/>
                <a:uFillTx/>
                <a:latin typeface="Calibri"/>
                <a:ea typeface="+mj-ea"/>
                <a:cs typeface="+mj-cs"/>
              </a:rPr>
              <a:t>Αξιολόγηση</a:t>
            </a:r>
            <a:endParaRPr lang="el-GR" dirty="0"/>
          </a:p>
        </p:txBody>
      </p:sp>
      <p:sp>
        <p:nvSpPr>
          <p:cNvPr id="3" name="Θέση περιεχομένου 2">
            <a:extLst>
              <a:ext uri="{FF2B5EF4-FFF2-40B4-BE49-F238E27FC236}">
                <a16:creationId xmlns:a16="http://schemas.microsoft.com/office/drawing/2014/main" id="{E653E9FF-672B-3DF4-9034-1085ADC77898}"/>
              </a:ext>
            </a:extLst>
          </p:cNvPr>
          <p:cNvSpPr>
            <a:spLocks noGrp="1"/>
          </p:cNvSpPr>
          <p:nvPr>
            <p:ph idx="1"/>
          </p:nvPr>
        </p:nvSpPr>
        <p:spPr>
          <a:xfrm>
            <a:off x="294207" y="1124744"/>
            <a:ext cx="8421488" cy="4669979"/>
          </a:xfrm>
        </p:spPr>
        <p:txBody>
          <a:bodyPr/>
          <a:lstStyle/>
          <a:p>
            <a:pPr marR="98425" algn="just" defTabSz="914400">
              <a:lnSpc>
                <a:spcPct val="115000"/>
              </a:lnSpc>
              <a:spcBef>
                <a:spcPts val="1295"/>
              </a:spcBef>
              <a:spcAft>
                <a:spcPts val="600"/>
              </a:spcAft>
              <a:defRPr/>
            </a:pP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Τα στοιχεία αυτά δεν είναι απολύτως μετρήσιμα, είναι όμως χρήσιμα για την αξιολόγηση των μαθητών </a:t>
            </a:r>
            <a:r>
              <a:rPr kumimoji="0" lang="el-GR" sz="1800" b="0" i="0" u="none" strike="noStrike" kern="1200" cap="none" spc="-275"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και</a:t>
            </a:r>
            <a:r>
              <a:rPr kumimoji="0" lang="el-GR" sz="1800" b="0" i="0" u="none" strike="noStrike" kern="1200" cap="none" spc="-2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την</a:t>
            </a:r>
            <a:r>
              <a:rPr kumimoji="0" lang="el-GR" sz="1800" b="0" i="0" u="none" strike="noStrike" kern="1200" cap="none" spc="-2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1800" b="0" i="0" u="none" strike="noStrike" kern="1200" cap="none" spc="0" normalizeH="0" baseline="0" noProof="0" dirty="0" err="1">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αυτοαξιολόγηση</a:t>
            </a:r>
            <a:r>
              <a:rPr kumimoji="0" lang="el-GR" sz="1800" b="0" i="0" u="none" strike="noStrike" kern="1200" cap="none" spc="-2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του</a:t>
            </a:r>
            <a:r>
              <a:rPr kumimoji="0" lang="el-GR" sz="1800" b="0" i="0" u="none" strike="noStrike" kern="1200" cap="none" spc="-25"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έργου</a:t>
            </a:r>
            <a:r>
              <a:rPr kumimoji="0" lang="el-GR" sz="1800" b="0" i="0" u="none" strike="noStrike" kern="1200" cap="none" spc="-2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του</a:t>
            </a:r>
            <a:r>
              <a:rPr kumimoji="0" lang="el-GR" sz="1800" b="0" i="0" u="none" strike="noStrike" kern="1200" cap="none" spc="-2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εκπαιδευτικού. Με δεδομένο ότι ο </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διδάσκων</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γνωρίζει καλύτερα από τον καθένα το επίπεδο και το μαθησιακό δυναμικό της τάξης,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είναι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ο μόνος αρμόδιος</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για την </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επιλογή των κατάλληλων κειμένων και του τρόπου αξιολόγησης αλλά και για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τον </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χειρισμό του υλικού στη διδασκαλία, τη δημιουργική γραφή και τις υπόλοιπες δραστηριότητες που σχετίζονται με την ώρα της Λογοτεχνίας.</a:t>
            </a:r>
          </a:p>
          <a:p>
            <a:pPr marL="0" marR="98425" indent="0" algn="just" defTabSz="914400">
              <a:lnSpc>
                <a:spcPct val="115000"/>
              </a:lnSpc>
              <a:spcBef>
                <a:spcPts val="1295"/>
              </a:spcBef>
              <a:spcAft>
                <a:spcPts val="600"/>
              </a:spcAft>
              <a:buNone/>
              <a:defRPr/>
            </a:pPr>
            <a:endPar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R="97790" algn="just" defTabSz="914400">
              <a:lnSpc>
                <a:spcPct val="115000"/>
              </a:lnSpc>
              <a:spcBef>
                <a:spcPts val="565"/>
              </a:spcBef>
              <a:spcAft>
                <a:spcPts val="600"/>
              </a:spcAft>
              <a:defRPr/>
            </a:pP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Το ζητούμενο θα πρέπει να είναι η ανατροφοδότηση και κατά πόσο οι μαθητές ανταποκρίθηκαν στα υπό προσέγγιση κείμενα με την αξιολόγηση να είναι </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περιγραφική, διαρκής </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και </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διαμορφωτική</a:t>
            </a:r>
            <a:r>
              <a:rPr kumimoji="0" lang="el-GR" sz="1800" b="0" i="0" u="none" strike="noStrike" kern="1200" cap="none" spc="0" normalizeH="0" baseline="0" noProof="0" dirty="0">
                <a:ln>
                  <a:noFill/>
                </a:ln>
                <a:solidFill>
                  <a:srgbClr val="4472C4"/>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ώστε να είναι </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αποτελεσματική</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0" marR="98425" lvl="0" indent="457200" algn="just" defTabSz="914400" rtl="0" eaLnBrk="1" fontAlgn="auto" latinLnBrk="0" hangingPunct="1">
              <a:lnSpc>
                <a:spcPct val="115000"/>
              </a:lnSpc>
              <a:spcBef>
                <a:spcPts val="1295"/>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35326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FABCB2-2613-BF3B-F000-00D612DA4D9D}"/>
              </a:ext>
            </a:extLst>
          </p:cNvPr>
          <p:cNvSpPr>
            <a:spLocks noGrp="1"/>
          </p:cNvSpPr>
          <p:nvPr>
            <p:ph type="ctrTitle"/>
          </p:nvPr>
        </p:nvSpPr>
        <p:spPr>
          <a:xfrm>
            <a:off x="398983" y="260648"/>
            <a:ext cx="8316711" cy="504056"/>
          </a:xfrm>
        </p:spPr>
        <p:txBody>
          <a:bodyPr>
            <a:normAutofit/>
          </a:bodyPr>
          <a:lstStyle/>
          <a:p>
            <a:pPr algn="ctr"/>
            <a:r>
              <a:rPr kumimoji="0" lang="el-GR" sz="2400" b="1" i="0" u="none" strike="noStrike" kern="1200" cap="none" spc="0" normalizeH="0" baseline="0" noProof="0" dirty="0">
                <a:ln>
                  <a:noFill/>
                </a:ln>
                <a:solidFill>
                  <a:srgbClr val="FF0000"/>
                </a:solidFill>
                <a:effectLst/>
                <a:uLnTx/>
                <a:uFillTx/>
                <a:latin typeface="Calibri"/>
                <a:ea typeface="+mj-ea"/>
                <a:cs typeface="+mj-cs"/>
              </a:rPr>
              <a:t>Αξιολόγηση</a:t>
            </a:r>
            <a:endParaRPr lang="el-GR" sz="2400" dirty="0">
              <a:solidFill>
                <a:srgbClr val="FF0000"/>
              </a:solidFill>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AEB12A28-E51F-900E-DF6C-D62384416F2C}"/>
              </a:ext>
            </a:extLst>
          </p:cNvPr>
          <p:cNvSpPr>
            <a:spLocks noGrp="1"/>
          </p:cNvSpPr>
          <p:nvPr>
            <p:ph idx="1"/>
          </p:nvPr>
        </p:nvSpPr>
        <p:spPr>
          <a:xfrm>
            <a:off x="251520" y="1052736"/>
            <a:ext cx="8784976" cy="4741987"/>
          </a:xfrm>
        </p:spPr>
        <p:txBody>
          <a:bodyPr>
            <a:normAutofit/>
          </a:bodyPr>
          <a:lstStyle/>
          <a:p>
            <a:pPr marR="97790" algn="just" defTabSz="914400">
              <a:lnSpc>
                <a:spcPct val="115000"/>
              </a:lnSpc>
              <a:spcBef>
                <a:spcPts val="565"/>
              </a:spcBef>
              <a:spcAft>
                <a:spcPts val="600"/>
              </a:spcAft>
              <a:defRPr/>
            </a:pP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Μπορεί να γίνεται με την </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ολοκλήρωση ενός βιβλίου</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μιας ενότητας κειμένων, σε παράλληλα κείμενα ή στο τέλος του τριμήνου. </a:t>
            </a:r>
          </a:p>
          <a:p>
            <a:pPr marR="97790" algn="just" defTabSz="914400">
              <a:lnSpc>
                <a:spcPct val="115000"/>
              </a:lnSpc>
              <a:spcBef>
                <a:spcPts val="565"/>
              </a:spcBef>
              <a:spcAft>
                <a:spcPts val="600"/>
              </a:spcAft>
              <a:defRPr/>
            </a:pP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Οι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δράσεις αξιολόγησης πρέπει να προάγουν τη δημιουργικότητα και να είναι </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διαβαθμισμένης δυσκολίας</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ώστε να ανταποκρίνονται στις ιδιαιτερότητες κάθε μαθητή.</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R="97790" algn="just" defTabSz="914400">
              <a:lnSpc>
                <a:spcPct val="115000"/>
              </a:lnSpc>
              <a:spcBef>
                <a:spcPts val="565"/>
              </a:spcBef>
              <a:spcAft>
                <a:spcPts val="600"/>
              </a:spcAft>
              <a:defRPr/>
            </a:pP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Τέλος</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ενισχύονται οι </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συνεργατικές δράσεις εργασιών </a:t>
            </a:r>
            <a:r>
              <a:rPr kumimoji="0" lang="el-GR" sz="1800" b="1" i="0" u="none" strike="noStrike" kern="1200" cap="none" spc="0" normalizeH="0" baseline="0" noProof="0" dirty="0" err="1">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project</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με τη χρήση </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νέων τεχνολογιών</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όπου αξιολογούνται η </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έρευνα</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και συγκέντρωση στοιχείων, η παρουσίαση και η </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εξαγωγή συμπερασμάτων</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R="97790" algn="just" defTabSz="914400">
              <a:lnSpc>
                <a:spcPct val="115000"/>
              </a:lnSpc>
              <a:spcBef>
                <a:spcPts val="565"/>
              </a:spcBef>
              <a:spcAft>
                <a:spcPts val="600"/>
              </a:spcAft>
              <a:defRPr/>
            </a:pP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Παράλληλα ενθαρρύνεται η αβίαστη </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δημιουργική γραφή</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η έμπνευση και η πρωτοτυπία στη συγγραφή αλλά και η </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αφήγηση</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και η καλλιέργεια του προφορικού λόγου</a:t>
            </a:r>
            <a:r>
              <a:rPr kumimoji="0" lang="el-GR" sz="1800" b="0" i="0" u="none" strike="noStrike" kern="1200" cap="none" spc="0" normalizeH="0" baseline="0" noProof="0" dirty="0">
                <a:ln>
                  <a:noFill/>
                </a:ln>
                <a:solidFill>
                  <a:srgbClr val="4472C4"/>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l-GR" sz="18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ενώ προτείνεται να εφαρμόζεται η </a:t>
            </a:r>
            <a:r>
              <a:rPr kumimoji="0" lang="el-GR" sz="1800" b="1"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διαφοροποιημένη διδασκαλία</a:t>
            </a:r>
            <a:r>
              <a:rPr kumimoji="0" lang="el-GR" sz="1800" b="0" i="0" u="none" strike="noStrike" kern="1200" cap="none" spc="0" normalizeH="0" baseline="0" noProof="0" dirty="0">
                <a:ln>
                  <a:noFill/>
                </a:ln>
                <a:solidFill>
                  <a:srgbClr val="231F20"/>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624768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EA3B8C-9F82-12E1-F0F0-A7BAEC707B6B}"/>
              </a:ext>
            </a:extLst>
          </p:cNvPr>
          <p:cNvSpPr>
            <a:spLocks noGrp="1"/>
          </p:cNvSpPr>
          <p:nvPr>
            <p:ph type="ctrTitle"/>
          </p:nvPr>
        </p:nvSpPr>
        <p:spPr>
          <a:xfrm>
            <a:off x="398984" y="260648"/>
            <a:ext cx="8421488" cy="432048"/>
          </a:xfrm>
        </p:spPr>
        <p:txBody>
          <a:bodyPr>
            <a:normAutofit/>
          </a:bodyPr>
          <a:lstStyle/>
          <a:p>
            <a:pPr algn="ctr"/>
            <a:r>
              <a:rPr lang="el-GR" sz="2400" dirty="0">
                <a:solidFill>
                  <a:srgbClr val="FF0000"/>
                </a:solidFill>
                <a:latin typeface="Calibri" panose="020F0502020204030204" pitchFamily="34" charset="0"/>
                <a:cs typeface="Calibri" panose="020F0502020204030204" pitchFamily="34" charset="0"/>
              </a:rPr>
              <a:t>Πρόταση</a:t>
            </a:r>
          </a:p>
        </p:txBody>
      </p:sp>
      <p:sp>
        <p:nvSpPr>
          <p:cNvPr id="3" name="Θέση περιεχομένου 2">
            <a:extLst>
              <a:ext uri="{FF2B5EF4-FFF2-40B4-BE49-F238E27FC236}">
                <a16:creationId xmlns:a16="http://schemas.microsoft.com/office/drawing/2014/main" id="{F3CBC5FA-CBC7-CEA1-D806-E49C136FA825}"/>
              </a:ext>
            </a:extLst>
          </p:cNvPr>
          <p:cNvSpPr>
            <a:spLocks noGrp="1"/>
          </p:cNvSpPr>
          <p:nvPr>
            <p:ph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Μετά τη λήξη του 1ου έτους Πιλοτικής Εφαρμογής, το σύνολο των εμπλεκομένων (Επόπτες, Εκπονητές, </a:t>
            </a:r>
            <a:r>
              <a:rPr kumimoji="0" lang="el-GR" sz="1800" b="0" i="0" u="none" strike="noStrike" kern="1200" cap="none" spc="0" normalizeH="0" baseline="0" noProof="0" dirty="0" err="1">
                <a:ln>
                  <a:noFill/>
                </a:ln>
                <a:solidFill>
                  <a:prstClr val="black"/>
                </a:solidFill>
                <a:effectLst/>
                <a:uLnTx/>
                <a:uFillTx/>
                <a:latin typeface="Calibri"/>
                <a:ea typeface="+mn-ea"/>
                <a:cs typeface="+mn-cs"/>
              </a:rPr>
              <a:t>Επιμορφωτές</a:t>
            </a:r>
            <a:r>
              <a:rPr kumimoji="0" lang="el-GR" sz="1800" b="0" i="0" u="none" strike="noStrike" kern="1200" cap="none" spc="0" normalizeH="0" baseline="0" noProof="0" dirty="0">
                <a:ln>
                  <a:noFill/>
                </a:ln>
                <a:solidFill>
                  <a:prstClr val="black"/>
                </a:solidFill>
                <a:effectLst/>
                <a:uLnTx/>
                <a:uFillTx/>
                <a:latin typeface="Calibri"/>
                <a:ea typeface="+mn-ea"/>
                <a:cs typeface="+mn-cs"/>
              </a:rPr>
              <a:t> Β’, Εκπαιδευτικοί Πιλοτικής) συμφωνούν όπως αποδεικνύεται μέσα από εργασίες, ημερολόγια αποτίμησης, σενάρια ότι είναι επιτακτική ανάγκη η </a:t>
            </a:r>
            <a:r>
              <a:rPr kumimoji="0" lang="el-GR" sz="1800" b="1" i="0" u="none" strike="noStrike" kern="1200" cap="none" spc="0" normalizeH="0" baseline="0" noProof="0" dirty="0">
                <a:ln>
                  <a:noFill/>
                </a:ln>
                <a:solidFill>
                  <a:prstClr val="black"/>
                </a:solidFill>
                <a:effectLst/>
                <a:uLnTx/>
                <a:uFillTx/>
                <a:latin typeface="Calibri"/>
                <a:ea typeface="+mn-ea"/>
                <a:cs typeface="+mn-cs"/>
              </a:rPr>
              <a:t>ύπαρξη μιας (1) αυτόνομης ώρας Λογοτεχνίας εβδομαδιαίως, για όλες τις τάξεις στα ωρολόγια προγράμματα του Δημοτικού. </a:t>
            </a:r>
          </a:p>
          <a:p>
            <a:pPr marL="0" marR="0" lvl="0" indent="0" algn="l" defTabSz="914400" rtl="0" eaLnBrk="1" fontAlgn="auto" latinLnBrk="0" hangingPunct="1">
              <a:lnSpc>
                <a:spcPct val="100000"/>
              </a:lnSpc>
              <a:spcBef>
                <a:spcPts val="0"/>
              </a:spcBef>
              <a:spcAft>
                <a:spcPts val="0"/>
              </a:spcAft>
              <a:buClrTx/>
              <a:buSzTx/>
              <a:buNone/>
              <a:tabLst/>
              <a:defRPr/>
            </a:pPr>
            <a:endParaRPr kumimoji="0" lang="el-GR"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Με δεδομένο ότι οι ώρες της Γλώσσας είναι περιορισμένες (9 για Α’ και Β’ τάξη, 8 για Γ’ και Δ’ τάξη και 7 για Ε’ και Στ’ - όταν στις τελευταίες τάξεις οι ξένες Γλώσσες διδάσκονται 5 ώρες) προτείνεται η ώρα αυτή να δοθεί για τις 4 πρώτες τάξεις από τα </a:t>
            </a:r>
            <a:r>
              <a:rPr kumimoji="0" lang="el-GR" sz="1800" b="1" i="0" u="none" strike="noStrike" kern="1200" cap="none" spc="0" normalizeH="0" baseline="0" noProof="0" dirty="0">
                <a:ln>
                  <a:noFill/>
                </a:ln>
                <a:solidFill>
                  <a:prstClr val="black"/>
                </a:solidFill>
                <a:effectLst/>
                <a:uLnTx/>
                <a:uFillTx/>
                <a:latin typeface="Calibri"/>
                <a:ea typeface="+mn-ea"/>
                <a:cs typeface="+mn-cs"/>
              </a:rPr>
              <a:t>Εργαστήρια Δεξιοτήτων </a:t>
            </a:r>
            <a:r>
              <a:rPr kumimoji="0" lang="el-GR" sz="1800" b="0" i="0" u="none" strike="noStrike" kern="1200" cap="none" spc="0" normalizeH="0" baseline="0" noProof="0" dirty="0">
                <a:ln>
                  <a:noFill/>
                </a:ln>
                <a:solidFill>
                  <a:prstClr val="black"/>
                </a:solidFill>
                <a:effectLst/>
                <a:uLnTx/>
                <a:uFillTx/>
                <a:latin typeface="Calibri"/>
                <a:ea typeface="+mn-ea"/>
                <a:cs typeface="+mn-cs"/>
              </a:rPr>
              <a:t>ή τη </a:t>
            </a:r>
            <a:r>
              <a:rPr kumimoji="0" lang="el-GR" sz="1800" b="1" i="0" u="none" strike="noStrike" kern="1200" cap="none" spc="0" normalizeH="0" baseline="0" noProof="0" dirty="0">
                <a:ln>
                  <a:noFill/>
                </a:ln>
                <a:solidFill>
                  <a:prstClr val="black"/>
                </a:solidFill>
                <a:effectLst/>
                <a:uLnTx/>
                <a:uFillTx/>
                <a:latin typeface="Calibri"/>
                <a:ea typeface="+mn-ea"/>
                <a:cs typeface="+mn-cs"/>
              </a:rPr>
              <a:t>Μελέτη Περιβάλλοντος </a:t>
            </a:r>
            <a:r>
              <a:rPr kumimoji="0" lang="el-GR" sz="1800" b="0" i="0" u="none" strike="noStrike" kern="1200" cap="none" spc="0" normalizeH="0" baseline="0" noProof="0" dirty="0">
                <a:ln>
                  <a:noFill/>
                </a:ln>
                <a:solidFill>
                  <a:prstClr val="black"/>
                </a:solidFill>
                <a:effectLst/>
                <a:uLnTx/>
                <a:uFillTx/>
                <a:latin typeface="Calibri"/>
                <a:ea typeface="+mn-ea"/>
                <a:cs typeface="+mn-cs"/>
              </a:rPr>
              <a:t>και για τις δύο τελευταίες τάξεις από τη </a:t>
            </a:r>
            <a:r>
              <a:rPr kumimoji="0" lang="el-GR" sz="1800" b="1" i="0" u="none" strike="noStrike" kern="1200" cap="none" spc="0" normalizeH="0" baseline="0" noProof="0" dirty="0">
                <a:ln>
                  <a:noFill/>
                </a:ln>
                <a:solidFill>
                  <a:prstClr val="black"/>
                </a:solidFill>
                <a:effectLst/>
                <a:uLnTx/>
                <a:uFillTx/>
                <a:latin typeface="Calibri"/>
                <a:ea typeface="+mn-ea"/>
                <a:cs typeface="+mn-cs"/>
              </a:rPr>
              <a:t>Φυσική</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endParaRPr lang="el-GR" dirty="0"/>
          </a:p>
        </p:txBody>
      </p:sp>
    </p:spTree>
    <p:extLst>
      <p:ext uri="{BB962C8B-B14F-4D97-AF65-F5344CB8AC3E}">
        <p14:creationId xmlns:p14="http://schemas.microsoft.com/office/powerpoint/2010/main" val="3797723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8AD5AD-0678-489E-9FF6-87801949BCBC}"/>
              </a:ext>
            </a:extLst>
          </p:cNvPr>
          <p:cNvSpPr>
            <a:spLocks noGrp="1"/>
          </p:cNvSpPr>
          <p:nvPr>
            <p:ph type="title"/>
          </p:nvPr>
        </p:nvSpPr>
        <p:spPr>
          <a:xfrm>
            <a:off x="806825" y="1484390"/>
            <a:ext cx="2307821" cy="3189879"/>
          </a:xfrm>
        </p:spPr>
        <p:txBody>
          <a:bodyPr>
            <a:normAutofit fontScale="90000"/>
          </a:bodyPr>
          <a:lstStyle/>
          <a:p>
            <a:pPr>
              <a:lnSpc>
                <a:spcPct val="100000"/>
              </a:lnSpc>
              <a:spcBef>
                <a:spcPts val="0"/>
              </a:spcBef>
              <a:defRPr/>
            </a:pPr>
            <a:br>
              <a:rPr lang="el-GR" sz="1950" dirty="0">
                <a:latin typeface="Calibri" panose="020F0502020204030204" pitchFamily="34" charset="0"/>
                <a:ea typeface="+mn-ea"/>
                <a:cs typeface="Calibri" panose="020F0502020204030204" pitchFamily="34" charset="0"/>
              </a:rPr>
            </a:br>
            <a:r>
              <a:rPr lang="el-GR" sz="2400" b="1" dirty="0">
                <a:solidFill>
                  <a:prstClr val="black"/>
                </a:solidFill>
                <a:latin typeface="Calibri"/>
                <a:ea typeface="+mn-ea"/>
                <a:cs typeface="+mn-cs"/>
              </a:rPr>
              <a:t>Πρόγραμμα Σπουδών Νεοελληνικής Γλώσσας Δημοτικού</a:t>
            </a:r>
            <a:br>
              <a:rPr lang="el-GR" sz="1800" b="1" dirty="0">
                <a:solidFill>
                  <a:prstClr val="black"/>
                </a:solidFill>
                <a:latin typeface="Calibri"/>
                <a:ea typeface="+mn-ea"/>
                <a:cs typeface="+mn-cs"/>
              </a:rPr>
            </a:br>
            <a:br>
              <a:rPr lang="en-US" sz="1800" dirty="0">
                <a:latin typeface="Calibri" panose="020F0502020204030204" pitchFamily="34" charset="0"/>
                <a:ea typeface="+mn-ea"/>
                <a:cs typeface="Calibri" panose="020F0502020204030204" pitchFamily="34" charset="0"/>
              </a:rPr>
            </a:br>
            <a:br>
              <a:rPr lang="el-GR" sz="1950" dirty="0">
                <a:latin typeface="Calibri" panose="020F0502020204030204" pitchFamily="34" charset="0"/>
                <a:ea typeface="+mn-ea"/>
                <a:cs typeface="Calibri" panose="020F0502020204030204" pitchFamily="34" charset="0"/>
              </a:rPr>
            </a:br>
            <a:br>
              <a:rPr lang="el-GR" sz="1950" dirty="0">
                <a:latin typeface="Calibri" panose="020F0502020204030204" pitchFamily="34" charset="0"/>
                <a:ea typeface="+mn-ea"/>
                <a:cs typeface="Calibri" panose="020F0502020204030204" pitchFamily="34" charset="0"/>
              </a:rPr>
            </a:br>
            <a:br>
              <a:rPr lang="el-GR" sz="1950" dirty="0">
                <a:latin typeface="Calibri" panose="020F0502020204030204" pitchFamily="34" charset="0"/>
                <a:ea typeface="+mn-ea"/>
                <a:cs typeface="Calibri" panose="020F0502020204030204" pitchFamily="34" charset="0"/>
              </a:rPr>
            </a:br>
            <a:br>
              <a:rPr lang="el-GR" sz="1950" dirty="0">
                <a:latin typeface="Calibri" panose="020F0502020204030204" pitchFamily="34" charset="0"/>
                <a:ea typeface="+mn-ea"/>
                <a:cs typeface="Calibri" panose="020F0502020204030204" pitchFamily="34" charset="0"/>
              </a:rPr>
            </a:br>
            <a:endParaRPr lang="en-US" sz="1950" dirty="0">
              <a:latin typeface="Calibri" panose="020F0502020204030204" pitchFamily="34" charset="0"/>
              <a:ea typeface="+mn-ea"/>
              <a:cs typeface="Calibri" panose="020F0502020204030204" pitchFamily="34" charset="0"/>
            </a:endParaRPr>
          </a:p>
        </p:txBody>
      </p:sp>
      <p:sp>
        <p:nvSpPr>
          <p:cNvPr id="3" name="Θέση περιεχομένου 2">
            <a:extLst>
              <a:ext uri="{FF2B5EF4-FFF2-40B4-BE49-F238E27FC236}">
                <a16:creationId xmlns:a16="http://schemas.microsoft.com/office/drawing/2014/main" id="{E3529D84-7211-41BE-AFF4-9862BE503B67}"/>
              </a:ext>
            </a:extLst>
          </p:cNvPr>
          <p:cNvSpPr>
            <a:spLocks noGrp="1"/>
          </p:cNvSpPr>
          <p:nvPr>
            <p:ph idx="1"/>
          </p:nvPr>
        </p:nvSpPr>
        <p:spPr>
          <a:xfrm>
            <a:off x="3941445" y="1574218"/>
            <a:ext cx="4610885" cy="2543944"/>
          </a:xfrm>
        </p:spPr>
        <p:txBody>
          <a:bodyPr anchor="ctr">
            <a:normAutofit fontScale="92500" lnSpcReduction="20000"/>
          </a:bodyPr>
          <a:lstStyle/>
          <a:p>
            <a:pPr indent="0">
              <a:buNone/>
            </a:pPr>
            <a:r>
              <a:rPr lang="el-GR" sz="2400" dirty="0"/>
              <a:t>1. Περίοδος Μετάβασης</a:t>
            </a:r>
          </a:p>
          <a:p>
            <a:pPr indent="0">
              <a:buNone/>
            </a:pPr>
            <a:endParaRPr lang="el-GR" sz="2400" dirty="0"/>
          </a:p>
          <a:p>
            <a:pPr indent="0">
              <a:buNone/>
            </a:pPr>
            <a:r>
              <a:rPr lang="el-GR" sz="2400" dirty="0"/>
              <a:t>2. Θ.Π 5: Ανάγνωση βιβλίων / εκτεταμένων κειμένων</a:t>
            </a:r>
            <a:endParaRPr lang="el-GR" sz="1275" dirty="0"/>
          </a:p>
          <a:p>
            <a:pPr indent="0">
              <a:buNone/>
            </a:pPr>
            <a:endParaRPr lang="el-GR" sz="1275" dirty="0"/>
          </a:p>
          <a:p>
            <a:pPr indent="0">
              <a:buNone/>
            </a:pPr>
            <a:endParaRPr lang="el-GR" sz="1275" dirty="0"/>
          </a:p>
          <a:p>
            <a:pPr indent="0">
              <a:buNone/>
            </a:pPr>
            <a:r>
              <a:rPr lang="el-GR" sz="3000" b="1" dirty="0">
                <a:solidFill>
                  <a:schemeClr val="accent5">
                    <a:lumMod val="75000"/>
                  </a:schemeClr>
                </a:solidFill>
              </a:rPr>
              <a:t>Ευχαριστώ πολύ για την προσοχή σας!</a:t>
            </a:r>
          </a:p>
          <a:p>
            <a:pPr indent="0">
              <a:buNone/>
            </a:pPr>
            <a:endParaRPr lang="el-GR" sz="1275" dirty="0"/>
          </a:p>
        </p:txBody>
      </p:sp>
    </p:spTree>
    <p:extLst>
      <p:ext uri="{BB962C8B-B14F-4D97-AF65-F5344CB8AC3E}">
        <p14:creationId xmlns:p14="http://schemas.microsoft.com/office/powerpoint/2010/main" val="189714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69762D-A8FE-8B66-3636-647875B12A19}"/>
              </a:ext>
            </a:extLst>
          </p:cNvPr>
          <p:cNvSpPr>
            <a:spLocks noGrp="1"/>
          </p:cNvSpPr>
          <p:nvPr>
            <p:ph type="ctrTitle"/>
          </p:nvPr>
        </p:nvSpPr>
        <p:spPr>
          <a:xfrm>
            <a:off x="398984" y="404664"/>
            <a:ext cx="7629400" cy="360040"/>
          </a:xfrm>
        </p:spPr>
        <p:txBody>
          <a:bodyPr>
            <a:normAutofit fontScale="90000"/>
          </a:bodyPr>
          <a:lstStyle/>
          <a:p>
            <a:pPr algn="ctr"/>
            <a:br>
              <a:rPr lang="el-GR" sz="2000" dirty="0">
                <a:solidFill>
                  <a:srgbClr val="FF0000"/>
                </a:solidFill>
              </a:rPr>
            </a:br>
            <a:br>
              <a:rPr lang="el-GR" sz="1800" dirty="0"/>
            </a:br>
            <a:r>
              <a:rPr lang="el-GR" sz="2000" dirty="0">
                <a:solidFill>
                  <a:srgbClr val="FF0000"/>
                </a:solidFill>
                <a:latin typeface="Times New Roman" panose="02020603050405020304" pitchFamily="18" charset="0"/>
                <a:cs typeface="Times New Roman" panose="02020603050405020304" pitchFamily="18" charset="0"/>
              </a:rPr>
              <a:t>Η Περίοδος Μετάβασης στο Δημοτικό (ΠΜΔ)</a:t>
            </a:r>
            <a:endParaRPr lang="el-GR" sz="20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51A7A661-428F-24CA-74CB-A11561F72B4E}"/>
              </a:ext>
            </a:extLst>
          </p:cNvPr>
          <p:cNvSpPr>
            <a:spLocks noGrp="1"/>
          </p:cNvSpPr>
          <p:nvPr>
            <p:ph idx="1"/>
          </p:nvPr>
        </p:nvSpPr>
        <p:spPr/>
        <p:txBody>
          <a:bodyPr>
            <a:normAutofit/>
          </a:bodyPr>
          <a:lstStyle/>
          <a:p>
            <a:pPr algn="just">
              <a:spcAft>
                <a:spcPts val="500"/>
              </a:spcAft>
            </a:pPr>
            <a:r>
              <a:rPr lang="el-GR" sz="1800" dirty="0">
                <a:effectLst/>
                <a:latin typeface="Calibri" panose="020F0502020204030204" pitchFamily="34" charset="0"/>
                <a:ea typeface="Calibri" panose="020F0502020204030204" pitchFamily="34" charset="0"/>
              </a:rPr>
              <a:t>Ο ιδιαίτερος αυτός χρόνος που διατίθεται στα παιδιά της Α΄ τάξης κρίνεται </a:t>
            </a:r>
            <a:r>
              <a:rPr lang="el-GR" sz="1800" b="1" dirty="0">
                <a:effectLst/>
                <a:latin typeface="Calibri" panose="020F0502020204030204" pitchFamily="34" charset="0"/>
                <a:ea typeface="Calibri" panose="020F0502020204030204" pitchFamily="34" charset="0"/>
              </a:rPr>
              <a:t>απαραίτητος</a:t>
            </a:r>
            <a:r>
              <a:rPr lang="el-GR" sz="1800" dirty="0">
                <a:effectLst/>
                <a:latin typeface="Calibri" panose="020F0502020204030204" pitchFamily="34" charset="0"/>
                <a:ea typeface="Calibri" panose="020F0502020204030204" pitchFamily="34" charset="0"/>
              </a:rPr>
              <a:t> λόγω της πολύ ευαίσθητης ηλικίας και της </a:t>
            </a:r>
            <a:r>
              <a:rPr lang="el-GR" sz="1800" u="sng" dirty="0">
                <a:effectLst/>
                <a:latin typeface="Calibri" panose="020F0502020204030204" pitchFamily="34" charset="0"/>
                <a:ea typeface="Calibri" panose="020F0502020204030204" pitchFamily="34" charset="0"/>
              </a:rPr>
              <a:t>μεγάλης αλλαγής </a:t>
            </a:r>
            <a:r>
              <a:rPr lang="el-GR" sz="1800" dirty="0">
                <a:effectLst/>
                <a:latin typeface="Calibri" panose="020F0502020204030204" pitchFamily="34" charset="0"/>
                <a:ea typeface="Calibri" panose="020F0502020204030204" pitchFamily="34" charset="0"/>
              </a:rPr>
              <a:t>που σηματοδοτεί το Δημοτικό για αυτά. </a:t>
            </a:r>
          </a:p>
          <a:p>
            <a:pPr marL="0" indent="0" algn="just">
              <a:spcAft>
                <a:spcPts val="500"/>
              </a:spcAft>
              <a:buNone/>
            </a:pPr>
            <a:endParaRPr lang="el-GR" sz="1800" dirty="0">
              <a:latin typeface="Calibri" panose="020F0502020204030204" pitchFamily="34" charset="0"/>
              <a:ea typeface="Calibri" panose="020F0502020204030204" pitchFamily="34" charset="0"/>
            </a:endParaRPr>
          </a:p>
          <a:p>
            <a:pPr algn="just">
              <a:spcAft>
                <a:spcPts val="500"/>
              </a:spcAft>
            </a:pPr>
            <a:r>
              <a:rPr lang="el-GR" sz="1800" dirty="0">
                <a:effectLst/>
                <a:latin typeface="Calibri" panose="020F0502020204030204" pitchFamily="34" charset="0"/>
                <a:ea typeface="Calibri" panose="020F0502020204030204" pitchFamily="34" charset="0"/>
              </a:rPr>
              <a:t>Κατά το διάστημα αυτό, ο/η εκπαιδευτικός θα έχει τον χρόνο να παρατηρήσει τους/τις μαθητές/-</a:t>
            </a:r>
            <a:r>
              <a:rPr lang="el-GR" sz="1800" dirty="0" err="1">
                <a:effectLst/>
                <a:latin typeface="Calibri" panose="020F0502020204030204" pitchFamily="34" charset="0"/>
                <a:ea typeface="Calibri" panose="020F0502020204030204" pitchFamily="34" charset="0"/>
              </a:rPr>
              <a:t>τριες</a:t>
            </a:r>
            <a:r>
              <a:rPr lang="el-GR" sz="1800" dirty="0">
                <a:effectLst/>
                <a:latin typeface="Calibri" panose="020F0502020204030204" pitchFamily="34" charset="0"/>
                <a:ea typeface="Calibri" panose="020F0502020204030204" pitchFamily="34" charset="0"/>
              </a:rPr>
              <a:t> σε </a:t>
            </a:r>
            <a:r>
              <a:rPr lang="el-GR" sz="1800" u="sng" dirty="0">
                <a:effectLst/>
                <a:latin typeface="Calibri" panose="020F0502020204030204" pitchFamily="34" charset="0"/>
                <a:ea typeface="Calibri" panose="020F0502020204030204" pitchFamily="34" charset="0"/>
              </a:rPr>
              <a:t>οικείες δραστηριότητες</a:t>
            </a:r>
            <a:r>
              <a:rPr lang="el-GR" sz="1800" dirty="0">
                <a:effectLst/>
                <a:latin typeface="Calibri" panose="020F0502020204030204" pitchFamily="34" charset="0"/>
                <a:ea typeface="Calibri" panose="020F0502020204030204" pitchFamily="34" charset="0"/>
              </a:rPr>
              <a:t>, να εκτιμήσει τις δυνατότητες ή/και τις δυσκολίες τους, τα ενδιαφέροντά τους, τη στάση τους στην ομάδα κ.λπ. προκειμένου να </a:t>
            </a:r>
            <a:r>
              <a:rPr lang="el-GR" sz="1800" u="sng" dirty="0">
                <a:effectLst/>
                <a:latin typeface="Calibri" panose="020F0502020204030204" pitchFamily="34" charset="0"/>
                <a:ea typeface="Calibri" panose="020F0502020204030204" pitchFamily="34" charset="0"/>
              </a:rPr>
              <a:t>προσαρμόσει</a:t>
            </a:r>
            <a:r>
              <a:rPr lang="el-GR" sz="1800" dirty="0">
                <a:effectLst/>
                <a:latin typeface="Calibri" panose="020F0502020204030204" pitchFamily="34" charset="0"/>
                <a:ea typeface="Calibri" panose="020F0502020204030204" pitchFamily="34" charset="0"/>
              </a:rPr>
              <a:t> τους διδακτικούς στόχους και τις μεθόδους ανάλογα με τις ανάγκες της τάξης του/της. </a:t>
            </a:r>
            <a:endParaRPr lang="el-GR" dirty="0"/>
          </a:p>
        </p:txBody>
      </p:sp>
    </p:spTree>
    <p:extLst>
      <p:ext uri="{BB962C8B-B14F-4D97-AF65-F5344CB8AC3E}">
        <p14:creationId xmlns:p14="http://schemas.microsoft.com/office/powerpoint/2010/main" val="47438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69762D-A8FE-8B66-3636-647875B12A19}"/>
              </a:ext>
            </a:extLst>
          </p:cNvPr>
          <p:cNvSpPr>
            <a:spLocks noGrp="1"/>
          </p:cNvSpPr>
          <p:nvPr>
            <p:ph type="ctrTitle"/>
          </p:nvPr>
        </p:nvSpPr>
        <p:spPr>
          <a:xfrm>
            <a:off x="398984" y="404664"/>
            <a:ext cx="7629400" cy="360040"/>
          </a:xfrm>
        </p:spPr>
        <p:txBody>
          <a:bodyPr>
            <a:normAutofit fontScale="90000"/>
          </a:bodyPr>
          <a:lstStyle/>
          <a:p>
            <a:pPr algn="ctr"/>
            <a:br>
              <a:rPr lang="el-GR" sz="2000" dirty="0">
                <a:solidFill>
                  <a:srgbClr val="FF0000"/>
                </a:solidFill>
              </a:rPr>
            </a:br>
            <a:br>
              <a:rPr lang="el-GR" sz="1800" dirty="0"/>
            </a:br>
            <a:r>
              <a:rPr lang="el-GR" sz="2000" dirty="0">
                <a:solidFill>
                  <a:srgbClr val="FF0000"/>
                </a:solidFill>
                <a:latin typeface="Times New Roman" panose="02020603050405020304" pitchFamily="18" charset="0"/>
                <a:cs typeface="Times New Roman" panose="02020603050405020304" pitchFamily="18" charset="0"/>
              </a:rPr>
              <a:t>Η Περίοδος Μετάβασης στο Δημοτικό (ΠΜΔ)</a:t>
            </a:r>
            <a:endParaRPr lang="el-GR" sz="20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51A7A661-428F-24CA-74CB-A11561F72B4E}"/>
              </a:ext>
            </a:extLst>
          </p:cNvPr>
          <p:cNvSpPr>
            <a:spLocks noGrp="1"/>
          </p:cNvSpPr>
          <p:nvPr>
            <p:ph idx="1"/>
          </p:nvPr>
        </p:nvSpPr>
        <p:spPr/>
        <p:txBody>
          <a:bodyPr>
            <a:normAutofit/>
          </a:bodyPr>
          <a:lstStyle/>
          <a:p>
            <a:pPr algn="just">
              <a:spcAft>
                <a:spcPts val="500"/>
              </a:spcAft>
            </a:pPr>
            <a:r>
              <a:rPr lang="el-GR" sz="1800" dirty="0">
                <a:effectLst/>
                <a:latin typeface="Calibri" panose="020F0502020204030204" pitchFamily="34" charset="0"/>
                <a:ea typeface="Calibri" panose="020F0502020204030204" pitchFamily="34" charset="0"/>
              </a:rPr>
              <a:t>Οι δραστηριότητες που προτείνονται για την περίοδο της μετάβασης εντάσσονται στα πέντε βασικά Θεματικά Πεδία του Προγράμματος Σπουδών προκειμένου να επιτευχθεί σχετική ισορροπία στην ενασχόληση των μαθητών/-τριών και </a:t>
            </a:r>
            <a:r>
              <a:rPr lang="el-GR" sz="1800" u="sng" dirty="0">
                <a:effectLst/>
                <a:latin typeface="Calibri" panose="020F0502020204030204" pitchFamily="34" charset="0"/>
                <a:ea typeface="Calibri" panose="020F0502020204030204" pitchFamily="34" charset="0"/>
              </a:rPr>
              <a:t>ολιστική καλλιέργεια </a:t>
            </a:r>
            <a:r>
              <a:rPr lang="el-GR" sz="1800" dirty="0">
                <a:effectLst/>
                <a:latin typeface="Calibri" panose="020F0502020204030204" pitchFamily="34" charset="0"/>
                <a:ea typeface="Calibri" panose="020F0502020204030204" pitchFamily="34" charset="0"/>
              </a:rPr>
              <a:t>των γλωσσικών δεξιοτήτων. </a:t>
            </a:r>
          </a:p>
          <a:p>
            <a:pPr marL="0" indent="0" algn="just">
              <a:spcAft>
                <a:spcPts val="500"/>
              </a:spcAft>
              <a:buNone/>
            </a:pPr>
            <a:endParaRPr lang="el-GR" sz="1800" dirty="0">
              <a:latin typeface="Calibri" panose="020F0502020204030204" pitchFamily="34" charset="0"/>
              <a:ea typeface="Calibri" panose="020F0502020204030204" pitchFamily="34" charset="0"/>
            </a:endParaRPr>
          </a:p>
          <a:p>
            <a:pPr algn="just">
              <a:spcAft>
                <a:spcPts val="500"/>
              </a:spcAft>
            </a:pPr>
            <a:r>
              <a:rPr lang="el-GR" sz="1800" dirty="0">
                <a:effectLst/>
                <a:latin typeface="Calibri" panose="020F0502020204030204" pitchFamily="34" charset="0"/>
                <a:ea typeface="Calibri" panose="020F0502020204030204" pitchFamily="34" charset="0"/>
              </a:rPr>
              <a:t>Ωστόσο, οι εκπαιδευτικοί προσαρμόζουν τις ενδεικτικές δραστηριότητες στην τάξη τους λαμβάνοντας υπόψη τα </a:t>
            </a:r>
            <a:r>
              <a:rPr lang="el-GR" sz="1800" u="sng" dirty="0">
                <a:effectLst/>
                <a:latin typeface="Calibri" panose="020F0502020204030204" pitchFamily="34" charset="0"/>
                <a:ea typeface="Calibri" panose="020F0502020204030204" pitchFamily="34" charset="0"/>
              </a:rPr>
              <a:t>ιδιαίτερα χαρακτηριστικά </a:t>
            </a:r>
            <a:r>
              <a:rPr lang="el-GR" sz="1800" dirty="0">
                <a:effectLst/>
                <a:latin typeface="Calibri" panose="020F0502020204030204" pitchFamily="34" charset="0"/>
                <a:ea typeface="Calibri" panose="020F0502020204030204" pitchFamily="34" charset="0"/>
              </a:rPr>
              <a:t>της μαθητικής ομάδας. </a:t>
            </a:r>
          </a:p>
        </p:txBody>
      </p:sp>
    </p:spTree>
    <p:extLst>
      <p:ext uri="{BB962C8B-B14F-4D97-AF65-F5344CB8AC3E}">
        <p14:creationId xmlns:p14="http://schemas.microsoft.com/office/powerpoint/2010/main" val="64974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69762D-A8FE-8B66-3636-647875B12A19}"/>
              </a:ext>
            </a:extLst>
          </p:cNvPr>
          <p:cNvSpPr>
            <a:spLocks noGrp="1"/>
          </p:cNvSpPr>
          <p:nvPr>
            <p:ph type="ctrTitle"/>
          </p:nvPr>
        </p:nvSpPr>
        <p:spPr>
          <a:xfrm>
            <a:off x="398984" y="404664"/>
            <a:ext cx="7629400" cy="360040"/>
          </a:xfrm>
        </p:spPr>
        <p:txBody>
          <a:bodyPr>
            <a:normAutofit fontScale="90000"/>
          </a:bodyPr>
          <a:lstStyle/>
          <a:p>
            <a:pPr algn="ctr"/>
            <a:br>
              <a:rPr lang="el-GR" sz="2000" dirty="0">
                <a:solidFill>
                  <a:srgbClr val="FF0000"/>
                </a:solidFill>
              </a:rPr>
            </a:br>
            <a:br>
              <a:rPr lang="el-GR" sz="1800" dirty="0"/>
            </a:br>
            <a:r>
              <a:rPr lang="el-GR" sz="2000" dirty="0">
                <a:solidFill>
                  <a:srgbClr val="FF0000"/>
                </a:solidFill>
                <a:latin typeface="Times New Roman" panose="02020603050405020304" pitchFamily="18" charset="0"/>
                <a:cs typeface="Times New Roman" panose="02020603050405020304" pitchFamily="18" charset="0"/>
              </a:rPr>
              <a:t>Η Περίοδος Μετάβασης στο Δημοτικό (ΠΜΔ)</a:t>
            </a:r>
            <a:endParaRPr lang="el-GR" sz="2000" dirty="0">
              <a:latin typeface="Times New Roman" panose="02020603050405020304" pitchFamily="18" charset="0"/>
              <a:cs typeface="Times New Roman" panose="02020603050405020304" pitchFamily="18" charset="0"/>
            </a:endParaRPr>
          </a:p>
        </p:txBody>
      </p:sp>
      <p:graphicFrame>
        <p:nvGraphicFramePr>
          <p:cNvPr id="4" name="Θέση περιεχομένου 3">
            <a:extLst>
              <a:ext uri="{FF2B5EF4-FFF2-40B4-BE49-F238E27FC236}">
                <a16:creationId xmlns:a16="http://schemas.microsoft.com/office/drawing/2014/main" id="{4609CA4C-84B3-4EBC-C94B-B3E959CB4858}"/>
              </a:ext>
            </a:extLst>
          </p:cNvPr>
          <p:cNvGraphicFramePr>
            <a:graphicFrameLocks noGrp="1"/>
          </p:cNvGraphicFramePr>
          <p:nvPr>
            <p:ph idx="1"/>
            <p:extLst>
              <p:ext uri="{D42A27DB-BD31-4B8C-83A1-F6EECF244321}">
                <p14:modId xmlns:p14="http://schemas.microsoft.com/office/powerpoint/2010/main" val="4291740732"/>
              </p:ext>
            </p:extLst>
          </p:nvPr>
        </p:nvGraphicFramePr>
        <p:xfrm>
          <a:off x="467544" y="980728"/>
          <a:ext cx="7344815" cy="4104456"/>
        </p:xfrm>
        <a:graphic>
          <a:graphicData uri="http://schemas.openxmlformats.org/drawingml/2006/table">
            <a:tbl>
              <a:tblPr firstRow="1" firstCol="1" bandRow="1">
                <a:tableStyleId>{5C22544A-7EE6-4342-B048-85BDC9FD1C3A}</a:tableStyleId>
              </a:tblPr>
              <a:tblGrid>
                <a:gridCol w="1517477">
                  <a:extLst>
                    <a:ext uri="{9D8B030D-6E8A-4147-A177-3AD203B41FA5}">
                      <a16:colId xmlns:a16="http://schemas.microsoft.com/office/drawing/2014/main" val="2276048706"/>
                    </a:ext>
                  </a:extLst>
                </a:gridCol>
                <a:gridCol w="5827338">
                  <a:extLst>
                    <a:ext uri="{9D8B030D-6E8A-4147-A177-3AD203B41FA5}">
                      <a16:colId xmlns:a16="http://schemas.microsoft.com/office/drawing/2014/main" val="2319276144"/>
                    </a:ext>
                  </a:extLst>
                </a:gridCol>
              </a:tblGrid>
              <a:tr h="337271">
                <a:tc>
                  <a:txBody>
                    <a:bodyPr/>
                    <a:lstStyle/>
                    <a:p>
                      <a:pPr>
                        <a:lnSpc>
                          <a:spcPct val="107000"/>
                        </a:lnSpc>
                      </a:pPr>
                      <a:r>
                        <a:rPr lang="el-GR" sz="1000">
                          <a:effectLst/>
                        </a:rPr>
                        <a:t>Θεματικά Πεδία</a:t>
                      </a:r>
                      <a:endParaRPr lang="el-GR" sz="1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l-GR" sz="1000">
                          <a:effectLst/>
                        </a:rPr>
                        <a:t>Δραστηριότητες</a:t>
                      </a:r>
                      <a:endParaRPr lang="el-GR" sz="1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9934080"/>
                  </a:ext>
                </a:extLst>
              </a:tr>
              <a:tr h="1516532">
                <a:tc>
                  <a:txBody>
                    <a:bodyPr/>
                    <a:lstStyle/>
                    <a:p>
                      <a:pPr>
                        <a:lnSpc>
                          <a:spcPct val="107000"/>
                        </a:lnSpc>
                      </a:pPr>
                      <a:r>
                        <a:rPr lang="el-GR" sz="1000">
                          <a:effectLst/>
                        </a:rPr>
                        <a:t>ΘΠ 1</a:t>
                      </a:r>
                    </a:p>
                    <a:p>
                      <a:pPr>
                        <a:lnSpc>
                          <a:spcPct val="107000"/>
                        </a:lnSpc>
                      </a:pPr>
                      <a:r>
                        <a:rPr lang="el-GR" sz="1000">
                          <a:effectLst/>
                        </a:rPr>
                        <a:t>Προσληπτικές και παραγωγικές δεξιότητες</a:t>
                      </a:r>
                    </a:p>
                    <a:p>
                      <a:pPr>
                        <a:lnSpc>
                          <a:spcPct val="107000"/>
                        </a:lnSpc>
                      </a:pPr>
                      <a:r>
                        <a:rPr lang="el-GR" sz="1000">
                          <a:effectLst/>
                        </a:rPr>
                        <a:t>(συνδυασμός με καλλιτεχνικά και μουσικοκινητική)</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buFont typeface="Symbol" panose="05050102010706020507" pitchFamily="18" charset="2"/>
                        <a:buChar char=""/>
                      </a:pPr>
                      <a:r>
                        <a:rPr lang="en-GB" sz="1000" dirty="0" err="1">
                          <a:effectLst/>
                        </a:rPr>
                        <a:t>Ακρό</a:t>
                      </a:r>
                      <a:r>
                        <a:rPr lang="en-GB" sz="1000" dirty="0">
                          <a:effectLst/>
                        </a:rPr>
                        <a:t>αση παραμυθιών</a:t>
                      </a:r>
                      <a:endParaRPr lang="el-GR" sz="1000" dirty="0">
                        <a:effectLst/>
                      </a:endParaRPr>
                    </a:p>
                    <a:p>
                      <a:pPr marL="342900" lvl="0" indent="-342900">
                        <a:lnSpc>
                          <a:spcPct val="107000"/>
                        </a:lnSpc>
                        <a:buFont typeface="Symbol" panose="05050102010706020507" pitchFamily="18" charset="2"/>
                        <a:buChar char=""/>
                      </a:pPr>
                      <a:r>
                        <a:rPr lang="en-GB" sz="1000" dirty="0" err="1">
                          <a:effectLst/>
                        </a:rPr>
                        <a:t>Ακρό</a:t>
                      </a:r>
                      <a:r>
                        <a:rPr lang="en-GB" sz="1000" dirty="0">
                          <a:effectLst/>
                        </a:rPr>
                        <a:t>αση τραγουδιών</a:t>
                      </a:r>
                      <a:endParaRPr lang="el-GR" sz="1000" dirty="0">
                        <a:effectLst/>
                      </a:endParaRPr>
                    </a:p>
                    <a:p>
                      <a:pPr marL="342900" lvl="0" indent="-342900">
                        <a:lnSpc>
                          <a:spcPct val="107000"/>
                        </a:lnSpc>
                        <a:buFont typeface="Symbol" panose="05050102010706020507" pitchFamily="18" charset="2"/>
                        <a:buChar char=""/>
                      </a:pPr>
                      <a:r>
                        <a:rPr lang="en-GB" sz="1000" dirty="0" err="1">
                          <a:effectLst/>
                        </a:rPr>
                        <a:t>Ακρό</a:t>
                      </a:r>
                      <a:r>
                        <a:rPr lang="en-GB" sz="1000" dirty="0">
                          <a:effectLst/>
                        </a:rPr>
                        <a:t>αση/παρακολούθηση θεατρικών </a:t>
                      </a:r>
                      <a:endParaRPr lang="el-GR" sz="1000" dirty="0">
                        <a:effectLst/>
                      </a:endParaRPr>
                    </a:p>
                    <a:p>
                      <a:pPr marL="342900" lvl="0" indent="-342900">
                        <a:lnSpc>
                          <a:spcPct val="107000"/>
                        </a:lnSpc>
                        <a:buFont typeface="Symbol" panose="05050102010706020507" pitchFamily="18" charset="2"/>
                        <a:buChar char=""/>
                      </a:pPr>
                      <a:r>
                        <a:rPr lang="en-GB" sz="1000" dirty="0" err="1">
                          <a:effectLst/>
                        </a:rPr>
                        <a:t>Αν</a:t>
                      </a:r>
                      <a:r>
                        <a:rPr lang="en-GB" sz="1000" dirty="0">
                          <a:effectLst/>
                        </a:rPr>
                        <a:t>αδιήγηση</a:t>
                      </a:r>
                      <a:endParaRPr lang="el-GR" sz="1000" dirty="0">
                        <a:effectLst/>
                      </a:endParaRPr>
                    </a:p>
                    <a:p>
                      <a:pPr marL="342900" lvl="0" indent="-342900">
                        <a:lnSpc>
                          <a:spcPct val="107000"/>
                        </a:lnSpc>
                        <a:buFont typeface="Symbol" panose="05050102010706020507" pitchFamily="18" charset="2"/>
                        <a:buChar char=""/>
                      </a:pPr>
                      <a:r>
                        <a:rPr lang="en-GB" sz="1000" dirty="0" err="1">
                          <a:effectLst/>
                        </a:rPr>
                        <a:t>Τρ</a:t>
                      </a:r>
                      <a:r>
                        <a:rPr lang="en-GB" sz="1000" dirty="0">
                          <a:effectLst/>
                        </a:rPr>
                        <a:t>αγούδι, καραόκε</a:t>
                      </a:r>
                      <a:endParaRPr lang="el-GR" sz="1000" dirty="0">
                        <a:effectLst/>
                      </a:endParaRPr>
                    </a:p>
                    <a:p>
                      <a:pPr marL="342900" lvl="0" indent="-342900">
                        <a:lnSpc>
                          <a:spcPct val="107000"/>
                        </a:lnSpc>
                        <a:buFont typeface="Symbol" panose="05050102010706020507" pitchFamily="18" charset="2"/>
                        <a:buChar char=""/>
                      </a:pPr>
                      <a:r>
                        <a:rPr lang="el-GR" sz="1000" dirty="0">
                          <a:effectLst/>
                        </a:rPr>
                        <a:t>Εντοπισμός κεντρικών σημείων διαφορετικών </a:t>
                      </a:r>
                      <a:r>
                        <a:rPr lang="el-GR" sz="1000" dirty="0" err="1">
                          <a:effectLst/>
                        </a:rPr>
                        <a:t>κειμενικών</a:t>
                      </a:r>
                      <a:r>
                        <a:rPr lang="el-GR" sz="1000" dirty="0">
                          <a:effectLst/>
                        </a:rPr>
                        <a:t> περιβαλλόντων</a:t>
                      </a:r>
                    </a:p>
                    <a:p>
                      <a:pPr marL="342900" lvl="0" indent="-342900">
                        <a:lnSpc>
                          <a:spcPct val="107000"/>
                        </a:lnSpc>
                        <a:buFont typeface="Symbol" panose="05050102010706020507" pitchFamily="18" charset="2"/>
                        <a:buChar char=""/>
                      </a:pPr>
                      <a:r>
                        <a:rPr lang="en-GB" sz="1000" dirty="0" err="1">
                          <a:effectLst/>
                        </a:rPr>
                        <a:t>Δι</a:t>
                      </a:r>
                      <a:r>
                        <a:rPr lang="en-GB" sz="1000" dirty="0">
                          <a:effectLst/>
                        </a:rPr>
                        <a:t>ατύπωση απόψεων, σκέψεων, συναισθημάτων</a:t>
                      </a:r>
                      <a:endParaRPr lang="el-GR" sz="1000" dirty="0">
                        <a:effectLst/>
                      </a:endParaRPr>
                    </a:p>
                    <a:p>
                      <a:pPr marL="342900" lvl="0" indent="-342900">
                        <a:lnSpc>
                          <a:spcPct val="107000"/>
                        </a:lnSpc>
                        <a:buFont typeface="Symbol" panose="05050102010706020507" pitchFamily="18" charset="2"/>
                        <a:buChar char=""/>
                      </a:pPr>
                      <a:r>
                        <a:rPr lang="en-GB" sz="1000" dirty="0" err="1">
                          <a:effectLst/>
                        </a:rPr>
                        <a:t>Μίμηση</a:t>
                      </a:r>
                      <a:r>
                        <a:rPr lang="en-GB" sz="1000" dirty="0">
                          <a:effectLst/>
                        </a:rPr>
                        <a:t> </a:t>
                      </a:r>
                      <a:r>
                        <a:rPr lang="en-GB" sz="1000" dirty="0" err="1">
                          <a:effectLst/>
                        </a:rPr>
                        <a:t>ρόλων-θε</a:t>
                      </a:r>
                      <a:r>
                        <a:rPr lang="en-GB" sz="1000" dirty="0">
                          <a:effectLst/>
                        </a:rPr>
                        <a:t>ατρικό παιχνίδι</a:t>
                      </a:r>
                      <a:endParaRPr lang="el-G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86136"/>
                  </a:ext>
                </a:extLst>
              </a:tr>
              <a:tr h="753436">
                <a:tc>
                  <a:txBody>
                    <a:bodyPr/>
                    <a:lstStyle/>
                    <a:p>
                      <a:pPr>
                        <a:lnSpc>
                          <a:spcPct val="107000"/>
                        </a:lnSpc>
                      </a:pPr>
                      <a:r>
                        <a:rPr lang="el-GR" sz="1000">
                          <a:effectLst/>
                        </a:rPr>
                        <a:t>ΘΠ 2</a:t>
                      </a:r>
                    </a:p>
                    <a:p>
                      <a:pPr>
                        <a:lnSpc>
                          <a:spcPct val="107000"/>
                        </a:lnSpc>
                      </a:pPr>
                      <a:r>
                        <a:rPr lang="el-GR" sz="1000">
                          <a:effectLst/>
                        </a:rPr>
                        <a:t>Κειμενικοί τύποι – πολυτροπικότητα</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buFont typeface="Symbol" panose="05050102010706020507" pitchFamily="18" charset="2"/>
                        <a:buChar char=""/>
                      </a:pPr>
                      <a:r>
                        <a:rPr lang="el-GR" sz="1000" dirty="0">
                          <a:effectLst/>
                        </a:rPr>
                        <a:t>Αναδυόμενος </a:t>
                      </a:r>
                      <a:r>
                        <a:rPr lang="el-GR" sz="1000" dirty="0" err="1">
                          <a:effectLst/>
                        </a:rPr>
                        <a:t>γραμματισμός</a:t>
                      </a:r>
                      <a:r>
                        <a:rPr lang="el-GR" sz="1000" dirty="0">
                          <a:effectLst/>
                        </a:rPr>
                        <a:t>: χειροτεχνίες με τίτλους, ονόματα, επικεφαλίδες, πινακίδες, συνδυασμός εικόνας και γραφής, σύνδεση προφορικού με γραπτό λόγο</a:t>
                      </a:r>
                      <a:endParaRPr lang="el-G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581411"/>
                  </a:ext>
                </a:extLst>
              </a:tr>
              <a:tr h="562664">
                <a:tc>
                  <a:txBody>
                    <a:bodyPr/>
                    <a:lstStyle/>
                    <a:p>
                      <a:pPr>
                        <a:lnSpc>
                          <a:spcPct val="107000"/>
                        </a:lnSpc>
                      </a:pPr>
                      <a:r>
                        <a:rPr lang="el-GR" sz="1000">
                          <a:effectLst/>
                        </a:rPr>
                        <a:t>ΘΠ 3</a:t>
                      </a:r>
                    </a:p>
                    <a:p>
                      <a:pPr>
                        <a:lnSpc>
                          <a:spcPct val="107000"/>
                        </a:lnSpc>
                      </a:pPr>
                      <a:r>
                        <a:rPr lang="el-GR" sz="1000">
                          <a:effectLst/>
                        </a:rPr>
                        <a:t>Γραμματική περιγραφή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buFont typeface="Symbol" panose="05050102010706020507" pitchFamily="18" charset="2"/>
                        <a:buChar char=""/>
                      </a:pPr>
                      <a:r>
                        <a:rPr lang="el-GR" sz="1000" dirty="0">
                          <a:effectLst/>
                        </a:rPr>
                        <a:t>Σχηματισμός γραμμάτων και συλλαβών με πλαστελίνη σε ομάδες</a:t>
                      </a:r>
                    </a:p>
                    <a:p>
                      <a:pPr marL="342900" lvl="0" indent="-342900">
                        <a:lnSpc>
                          <a:spcPct val="107000"/>
                        </a:lnSpc>
                        <a:buFont typeface="Symbol" panose="05050102010706020507" pitchFamily="18" charset="2"/>
                        <a:buChar char=""/>
                      </a:pPr>
                      <a:r>
                        <a:rPr lang="el-GR" sz="1000" dirty="0">
                          <a:effectLst/>
                        </a:rPr>
                        <a:t>Φωνολογική επίγνωση-μορφολογική επίγνωση (μόνο προφορικού λόγου)</a:t>
                      </a:r>
                    </a:p>
                    <a:p>
                      <a:pPr marL="342900" lvl="0" indent="-342900">
                        <a:lnSpc>
                          <a:spcPct val="107000"/>
                        </a:lnSpc>
                        <a:buFont typeface="Symbol" panose="05050102010706020507" pitchFamily="18" charset="2"/>
                        <a:buChar char=""/>
                      </a:pPr>
                      <a:r>
                        <a:rPr lang="el-GR" sz="1000" dirty="0">
                          <a:effectLst/>
                        </a:rPr>
                        <a:t>Απλά γλωσσικά παιχνίδια (προφορικός ή γραπτός κώδικας)</a:t>
                      </a:r>
                      <a:endParaRPr lang="el-G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7473011"/>
                  </a:ext>
                </a:extLst>
              </a:tr>
              <a:tr h="371889">
                <a:tc>
                  <a:txBody>
                    <a:bodyPr/>
                    <a:lstStyle/>
                    <a:p>
                      <a:pPr>
                        <a:lnSpc>
                          <a:spcPct val="107000"/>
                        </a:lnSpc>
                      </a:pPr>
                      <a:r>
                        <a:rPr lang="el-GR" sz="1000">
                          <a:effectLst/>
                        </a:rPr>
                        <a:t>ΘΠ 4</a:t>
                      </a:r>
                    </a:p>
                    <a:p>
                      <a:pPr>
                        <a:lnSpc>
                          <a:spcPct val="107000"/>
                        </a:lnSpc>
                      </a:pPr>
                      <a:r>
                        <a:rPr lang="el-GR" sz="1000">
                          <a:effectLst/>
                        </a:rPr>
                        <a:t>Λεξιλόγιο</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buFont typeface="Symbol" panose="05050102010706020507" pitchFamily="18" charset="2"/>
                        <a:buChar char=""/>
                      </a:pPr>
                      <a:r>
                        <a:rPr lang="el-GR" sz="1000" dirty="0">
                          <a:effectLst/>
                        </a:rPr>
                        <a:t>Λεξιλόγιο στον προφορικό λόγο για τον κόσμο του σχολείου (χώρος, χρόνος, πρόσωπα, ενέργειες)</a:t>
                      </a:r>
                      <a:endParaRPr lang="el-G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1881218"/>
                  </a:ext>
                </a:extLst>
              </a:tr>
              <a:tr h="562664">
                <a:tc>
                  <a:txBody>
                    <a:bodyPr/>
                    <a:lstStyle/>
                    <a:p>
                      <a:pPr>
                        <a:lnSpc>
                          <a:spcPct val="107000"/>
                        </a:lnSpc>
                      </a:pPr>
                      <a:r>
                        <a:rPr lang="el-GR" sz="1000">
                          <a:effectLst/>
                        </a:rPr>
                        <a:t>ΘΠ 5</a:t>
                      </a:r>
                    </a:p>
                    <a:p>
                      <a:pPr>
                        <a:lnSpc>
                          <a:spcPct val="107000"/>
                        </a:lnSpc>
                      </a:pPr>
                      <a:r>
                        <a:rPr lang="el-GR" sz="1000">
                          <a:effectLst/>
                        </a:rPr>
                        <a:t>Ανάγνωση βιβλίων</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buFont typeface="Symbol" panose="05050102010706020507" pitchFamily="18" charset="2"/>
                        <a:buChar char=""/>
                      </a:pPr>
                      <a:r>
                        <a:rPr lang="el-GR" sz="1000" dirty="0">
                          <a:effectLst/>
                        </a:rPr>
                        <a:t>Γωνιά βιβλιοθήκης στην τάξη, όπου διατίθενται για εβδομαδιαίο δανεισμό βιβλία από τη σχολική βιβλιοθήκη ή βιβλία που φέρνουν οι ίδιοι/-</a:t>
                      </a:r>
                      <a:r>
                        <a:rPr lang="el-GR" sz="1000" dirty="0" err="1">
                          <a:effectLst/>
                        </a:rPr>
                        <a:t>ες</a:t>
                      </a:r>
                      <a:r>
                        <a:rPr lang="el-GR" sz="1000" dirty="0">
                          <a:effectLst/>
                        </a:rPr>
                        <a:t> οι μαθητές/-</a:t>
                      </a:r>
                      <a:r>
                        <a:rPr lang="el-GR" sz="1000" dirty="0" err="1">
                          <a:effectLst/>
                        </a:rPr>
                        <a:t>τριες</a:t>
                      </a:r>
                      <a:endParaRPr lang="el-G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81500"/>
                  </a:ext>
                </a:extLst>
              </a:tr>
            </a:tbl>
          </a:graphicData>
        </a:graphic>
      </p:graphicFrame>
    </p:spTree>
    <p:extLst>
      <p:ext uri="{BB962C8B-B14F-4D97-AF65-F5344CB8AC3E}">
        <p14:creationId xmlns:p14="http://schemas.microsoft.com/office/powerpoint/2010/main" val="370894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69762D-A8FE-8B66-3636-647875B12A19}"/>
              </a:ext>
            </a:extLst>
          </p:cNvPr>
          <p:cNvSpPr>
            <a:spLocks noGrp="1"/>
          </p:cNvSpPr>
          <p:nvPr>
            <p:ph type="ctrTitle"/>
          </p:nvPr>
        </p:nvSpPr>
        <p:spPr>
          <a:xfrm>
            <a:off x="398984" y="260648"/>
            <a:ext cx="7629400" cy="504056"/>
          </a:xfrm>
        </p:spPr>
        <p:txBody>
          <a:bodyPr>
            <a:normAutofit/>
          </a:bodyPr>
          <a:lstStyle/>
          <a:p>
            <a:pPr algn="ctr"/>
            <a:r>
              <a:rPr kumimoji="0" lang="el-GR" sz="1800" b="1" i="0" u="none" strike="noStrike" kern="1200" cap="none" spc="0" normalizeH="0" baseline="0" noProof="0" dirty="0">
                <a:ln>
                  <a:noFill/>
                </a:ln>
                <a:solidFill>
                  <a:srgbClr val="FF0000"/>
                </a:solidFill>
                <a:effectLst/>
                <a:uLnTx/>
                <a:uFillTx/>
                <a:latin typeface="Times New Roman"/>
                <a:ea typeface="+mj-ea"/>
                <a:cs typeface="+mj-cs"/>
              </a:rPr>
              <a:t>Η αξία της ανάγνωσης των λογοτεχνικών κειμένων</a:t>
            </a:r>
            <a:endParaRPr lang="el-GR" sz="1800" dirty="0"/>
          </a:p>
        </p:txBody>
      </p:sp>
      <p:sp>
        <p:nvSpPr>
          <p:cNvPr id="3" name="Θέση περιεχομένου 2">
            <a:extLst>
              <a:ext uri="{FF2B5EF4-FFF2-40B4-BE49-F238E27FC236}">
                <a16:creationId xmlns:a16="http://schemas.microsoft.com/office/drawing/2014/main" id="{51A7A661-428F-24CA-74CB-A11561F72B4E}"/>
              </a:ext>
            </a:extLst>
          </p:cNvPr>
          <p:cNvSpPr>
            <a:spLocks noGrp="1"/>
          </p:cNvSpPr>
          <p:nvPr>
            <p:ph idx="1"/>
          </p:nvPr>
        </p:nvSpPr>
        <p:spPr/>
        <p:txBody>
          <a:bodyPr/>
          <a:lstStyle/>
          <a:p>
            <a:pPr marL="342900" marR="0" lvl="0" indent="-342900" algn="just" defTabSz="914400" rtl="0" eaLnBrk="1" fontAlgn="auto" latinLnBrk="0" hangingPunct="1">
              <a:lnSpc>
                <a:spcPct val="115000"/>
              </a:lnSpc>
              <a:spcBef>
                <a:spcPct val="20000"/>
              </a:spcBef>
              <a:spcAft>
                <a:spcPts val="1000"/>
              </a:spcAft>
              <a:buClrTx/>
              <a:buSzTx/>
              <a:buFont typeface="Arial" pitchFamily="34" charset="0"/>
              <a:buChar char="•"/>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Η αξία της ανάγνωσης λογοτεχνικών βιβλίων για την εκπαίδευση είναι αδιαμφισβήτητη, όπως διαφαίνεται από τη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διαχρονική της παρουσία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στην πλειονότητα των εκπαιδευτικών συστημάτων και αναλυτικών προγραμμάτων διεθνώς. </a:t>
            </a:r>
          </a:p>
          <a:p>
            <a:pPr marL="0" marR="0" lvl="0" indent="0" algn="just" defTabSz="914400" rtl="0" eaLnBrk="1" fontAlgn="auto" latinLnBrk="0" hangingPunct="1">
              <a:lnSpc>
                <a:spcPct val="115000"/>
              </a:lnSpc>
              <a:spcBef>
                <a:spcPct val="20000"/>
              </a:spcBef>
              <a:spcAft>
                <a:spcPts val="1000"/>
              </a:spcAft>
              <a:buClrTx/>
              <a:buSz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defTabSz="914400" rtl="0" eaLnBrk="1" fontAlgn="auto" latinLnBrk="0" hangingPunct="1">
              <a:lnSpc>
                <a:spcPct val="115000"/>
              </a:lnSpc>
              <a:spcBef>
                <a:spcPct val="20000"/>
              </a:spcBef>
              <a:spcAft>
                <a:spcPts val="1000"/>
              </a:spcAft>
              <a:buClrTx/>
              <a:buSzTx/>
              <a:buFont typeface="Arial" pitchFamily="34" charset="0"/>
              <a:buChar char="•"/>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Η επαφή των παιδιών και των εφήβων με τη λογοτεχνία πρωτίστως καλλιεργεί τη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φαντασία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τις γνωστικές, συναισθηματικές, αισθητικές και κοινωνικές τους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δεξιότητες</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ενώ παράλληλα, η γλώσσα της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ποίησης</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και της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πεζογραφίας</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ως αυθεντικές μορφές λόγου, προσφέρουν στους νεαρούς αναγνώστες πρότυπα δημιουργικής γλωσσικής έκφρασης. </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73726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95D348-ED4F-F287-C6ED-4607927E4D12}"/>
              </a:ext>
            </a:extLst>
          </p:cNvPr>
          <p:cNvSpPr>
            <a:spLocks noGrp="1"/>
          </p:cNvSpPr>
          <p:nvPr>
            <p:ph type="ctrTitle"/>
          </p:nvPr>
        </p:nvSpPr>
        <p:spPr>
          <a:xfrm>
            <a:off x="398984" y="260648"/>
            <a:ext cx="7701408" cy="504056"/>
          </a:xfrm>
        </p:spPr>
        <p:txBody>
          <a:bodyPr>
            <a:normAutofit/>
          </a:bodyPr>
          <a:lstStyle/>
          <a:p>
            <a:pPr algn="ctr"/>
            <a:r>
              <a:rPr kumimoji="0" lang="el-GR" sz="2000" b="1" i="0" u="none" strike="noStrike" kern="1200" cap="none" spc="0" normalizeH="0" baseline="0" noProof="0" dirty="0">
                <a:ln>
                  <a:noFill/>
                </a:ln>
                <a:solidFill>
                  <a:srgbClr val="FF0000"/>
                </a:solidFill>
                <a:effectLst/>
                <a:uLnTx/>
                <a:uFillTx/>
                <a:latin typeface="Times New Roman"/>
                <a:ea typeface="+mj-ea"/>
                <a:cs typeface="+mj-cs"/>
              </a:rPr>
              <a:t>Η αξία της ανάγνωσης λογοτεχνικών κειμένων</a:t>
            </a:r>
            <a:endParaRPr lang="el-GR" dirty="0"/>
          </a:p>
        </p:txBody>
      </p:sp>
      <p:sp>
        <p:nvSpPr>
          <p:cNvPr id="3" name="Θέση περιεχομένου 2">
            <a:extLst>
              <a:ext uri="{FF2B5EF4-FFF2-40B4-BE49-F238E27FC236}">
                <a16:creationId xmlns:a16="http://schemas.microsoft.com/office/drawing/2014/main" id="{F1BEBD14-644B-180A-30E9-3BE0B1F48F3E}"/>
              </a:ext>
            </a:extLst>
          </p:cNvPr>
          <p:cNvSpPr>
            <a:spLocks noGrp="1"/>
          </p:cNvSpPr>
          <p:nvPr>
            <p:ph idx="1"/>
          </p:nvPr>
        </p:nvSpPr>
        <p:spPr/>
        <p:txBody>
          <a:bodyPr/>
          <a:lstStyle/>
          <a:p>
            <a:pPr marL="342900" marR="0" lvl="0" indent="457200" algn="just" defTabSz="914400" rtl="0" eaLnBrk="1" fontAlgn="auto" latinLnBrk="0" hangingPunct="1">
              <a:lnSpc>
                <a:spcPct val="115000"/>
              </a:lnSpc>
              <a:spcBef>
                <a:spcPct val="20000"/>
              </a:spcBef>
              <a:spcAft>
                <a:spcPts val="1000"/>
              </a:spcAft>
              <a:buClrTx/>
              <a:buSzTx/>
              <a:buFont typeface="Arial" pitchFamily="34" charset="0"/>
              <a:buChar char="•"/>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Η ανάγνωση της λογοτεχνίας στην εκπαίδευση υπηρετεί τη</a:t>
            </a: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διεύρυνση</a:t>
            </a: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του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πολιτισμικού και γλωσσικού πλούτου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των μαθητών, βοηθά στην ανάπτυξη επικοινωνιακών δυνατοτήτων, κριτικής σκέψης, δημιουργικότητας και συμμετοχής, καλλιεργεί τη συναισθηματική νοημοσύνη και βελτιώνει το αισθητικό κριτήριο ενώ παράλληλα συμβάλλει στην υιοθέτηση αναγνωστικών συνηθειών και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φιλαναγνωσίας</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342900" marR="0" lvl="0" indent="457200" algn="just" defTabSz="914400" rtl="0" eaLnBrk="1" fontAlgn="auto" latinLnBrk="0" hangingPunct="1">
              <a:lnSpc>
                <a:spcPct val="115000"/>
              </a:lnSpc>
              <a:spcBef>
                <a:spcPct val="20000"/>
              </a:spcBef>
              <a:spcAft>
                <a:spcPts val="1000"/>
              </a:spcAft>
              <a:buClrTx/>
              <a:buSzTx/>
              <a:buFont typeface="Arial" pitchFamily="34" charset="0"/>
              <a:buChar char="•"/>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457200" algn="just" defTabSz="914400" rtl="0" eaLnBrk="1" fontAlgn="auto" latinLnBrk="0" hangingPunct="1">
              <a:lnSpc>
                <a:spcPct val="115000"/>
              </a:lnSpc>
              <a:spcBef>
                <a:spcPct val="20000"/>
              </a:spcBef>
              <a:spcAft>
                <a:spcPts val="1000"/>
              </a:spcAft>
              <a:buClrTx/>
              <a:buSzTx/>
              <a:buFont typeface="Arial" pitchFamily="34" charset="0"/>
              <a:buChar char="•"/>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Οι μαθητές προσεγγίζουν ολόκληρα βιβλία και αναγνώσματα, ποικίλων μορφών και θεματικών, ώστε να αποκτήσουν </a:t>
            </a:r>
            <a:r>
              <a:rPr kumimoji="0" lang="el-GR" sz="18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φιλαναγνωστική</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στάση</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να ανακαλύψουν τα ενδιαφέροντά τους αλλά πρωτίστως να απολαμβάνουν, να ψυχαγωγούνται και να ικανοποιούνται αισθητικά. </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97322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70A755-D18F-42E3-89CF-4171A6315E45}"/>
              </a:ext>
            </a:extLst>
          </p:cNvPr>
          <p:cNvSpPr>
            <a:spLocks noGrp="1"/>
          </p:cNvSpPr>
          <p:nvPr>
            <p:ph type="ctrTitle"/>
          </p:nvPr>
        </p:nvSpPr>
        <p:spPr>
          <a:xfrm>
            <a:off x="398984" y="116632"/>
            <a:ext cx="8277472" cy="648072"/>
          </a:xfrm>
        </p:spPr>
        <p:txBody>
          <a:bodyPr>
            <a:noAutofit/>
          </a:bodyPr>
          <a:lstStyle/>
          <a:p>
            <a:pPr algn="ctr"/>
            <a:r>
              <a:rPr lang="el-GR" sz="2000" dirty="0">
                <a:solidFill>
                  <a:srgbClr val="FF0000"/>
                </a:solidFill>
              </a:rPr>
              <a:t>Η διδασκαλία της Λογοτεχνίας</a:t>
            </a:r>
            <a:r>
              <a:rPr kumimoji="0" lang="el-GR" sz="2000" i="0" u="none" strike="noStrike" kern="1200" cap="none" spc="0" normalizeH="0" baseline="0" noProof="0" dirty="0">
                <a:ln>
                  <a:noFill/>
                </a:ln>
                <a:solidFill>
                  <a:srgbClr val="FF0000"/>
                </a:solidFill>
                <a:effectLst/>
                <a:uLnTx/>
                <a:uFillTx/>
                <a:ea typeface="Times New Roman" panose="02020603050405020304" pitchFamily="18" charset="0"/>
                <a:cs typeface="Calibri" panose="020F0502020204030204" pitchFamily="34" charset="0"/>
              </a:rPr>
              <a:t> στα Νέα Αναλυτικά Προγράμματα-</a:t>
            </a:r>
            <a:br>
              <a:rPr kumimoji="0" lang="el-GR" sz="2000" i="0" u="none" strike="noStrike" kern="1200" cap="none" spc="0" normalizeH="0" baseline="0" noProof="0" dirty="0">
                <a:ln>
                  <a:noFill/>
                </a:ln>
                <a:solidFill>
                  <a:srgbClr val="FF0000"/>
                </a:solidFill>
                <a:effectLst/>
                <a:uLnTx/>
                <a:uFillTx/>
                <a:ea typeface="Times New Roman" panose="02020603050405020304" pitchFamily="18" charset="0"/>
                <a:cs typeface="Calibri" panose="020F0502020204030204" pitchFamily="34" charset="0"/>
              </a:rPr>
            </a:br>
            <a:r>
              <a:rPr kumimoji="0" lang="el-GR" sz="2000" i="0" u="none" strike="noStrike" kern="1200" cap="none" spc="0" normalizeH="0" baseline="0" noProof="0" dirty="0">
                <a:ln>
                  <a:noFill/>
                </a:ln>
                <a:solidFill>
                  <a:srgbClr val="FF0000"/>
                </a:solidFill>
                <a:effectLst/>
                <a:uLnTx/>
                <a:uFillTx/>
                <a:ea typeface="Times New Roman" panose="02020603050405020304" pitchFamily="18" charset="0"/>
                <a:cs typeface="Calibri" panose="020F0502020204030204" pitchFamily="34" charset="0"/>
              </a:rPr>
              <a:t> Γενικός σκοπός</a:t>
            </a:r>
            <a:endParaRPr lang="el-GR" sz="2000" dirty="0">
              <a:solidFill>
                <a:srgbClr val="FF0000"/>
              </a:solidFill>
            </a:endParaRPr>
          </a:p>
        </p:txBody>
      </p:sp>
      <p:sp>
        <p:nvSpPr>
          <p:cNvPr id="4" name="TextBox 3">
            <a:extLst>
              <a:ext uri="{FF2B5EF4-FFF2-40B4-BE49-F238E27FC236}">
                <a16:creationId xmlns:a16="http://schemas.microsoft.com/office/drawing/2014/main" id="{FC36DB5A-507B-4EB2-A10F-87B48E5EA7C8}"/>
              </a:ext>
            </a:extLst>
          </p:cNvPr>
          <p:cNvSpPr txBox="1"/>
          <p:nvPr/>
        </p:nvSpPr>
        <p:spPr>
          <a:xfrm>
            <a:off x="215516" y="1340768"/>
            <a:ext cx="8712968" cy="3156826"/>
          </a:xfrm>
          <a:prstGeom prst="rect">
            <a:avLst/>
          </a:prstGeom>
          <a:noFill/>
        </p:spPr>
        <p:txBody>
          <a:bodyPr wrap="square">
            <a:spAutoFit/>
          </a:bodyPr>
          <a:lstStyle/>
          <a:p>
            <a:pPr marL="285750" lvl="0" indent="-285750" algn="just">
              <a:lnSpc>
                <a:spcPct val="107000"/>
              </a:lnSpc>
              <a:spcAft>
                <a:spcPts val="800"/>
              </a:spcAft>
              <a:buFont typeface="Arial" panose="020B0604020202020204" pitchFamily="34" charset="0"/>
              <a:buChar char="•"/>
              <a:tabLst>
                <a:tab pos="5657850" algn="l"/>
              </a:tabLst>
            </a:pPr>
            <a:r>
              <a:rPr lang="el-GR" dirty="0">
                <a:latin typeface="Calibri" panose="020F0502020204030204" pitchFamily="34" charset="0"/>
                <a:ea typeface="Times New Roman" panose="02020603050405020304" pitchFamily="18" charset="0"/>
                <a:cs typeface="Calibri" panose="020F0502020204030204" pitchFamily="34" charset="0"/>
              </a:rPr>
              <a:t>Γ</a:t>
            </a:r>
            <a:r>
              <a:rPr lang="el-GR" dirty="0">
                <a:effectLst/>
                <a:latin typeface="Calibri" panose="020F0502020204030204" pitchFamily="34" charset="0"/>
                <a:ea typeface="Times New Roman" panose="02020603050405020304" pitchFamily="18" charset="0"/>
                <a:cs typeface="Calibri" panose="020F0502020204030204" pitchFamily="34" charset="0"/>
              </a:rPr>
              <a:t>ενικός σκοπός θα πρέπει να είναι η </a:t>
            </a:r>
            <a:r>
              <a:rPr lang="el-GR" b="1" dirty="0">
                <a:effectLst/>
                <a:latin typeface="Calibri" panose="020F0502020204030204" pitchFamily="34" charset="0"/>
                <a:ea typeface="Times New Roman" panose="02020603050405020304" pitchFamily="18" charset="0"/>
                <a:cs typeface="Calibri" panose="020F0502020204030204" pitchFamily="34" charset="0"/>
              </a:rPr>
              <a:t>πνευματική ανάπτυξη, η αισθητική, γλωσσική, συναισθηματική και</a:t>
            </a:r>
            <a:r>
              <a:rPr lang="el-GR" b="1"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 </a:t>
            </a:r>
            <a:r>
              <a:rPr lang="el-GR" b="1" dirty="0">
                <a:effectLst/>
                <a:latin typeface="Calibri" panose="020F0502020204030204" pitchFamily="34" charset="0"/>
                <a:ea typeface="Times New Roman" panose="02020603050405020304" pitchFamily="18" charset="0"/>
                <a:cs typeface="Calibri" panose="020F0502020204030204" pitchFamily="34" charset="0"/>
              </a:rPr>
              <a:t>ηθική καλλιέργεια</a:t>
            </a:r>
            <a:r>
              <a:rPr lang="el-GR" dirty="0">
                <a:effectLst/>
                <a:latin typeface="Calibri" panose="020F0502020204030204" pitchFamily="34" charset="0"/>
                <a:ea typeface="Times New Roman" panose="02020603050405020304" pitchFamily="18" charset="0"/>
                <a:cs typeface="Calibri" panose="020F0502020204030204" pitchFamily="34" charset="0"/>
              </a:rPr>
              <a:t> των μαθητών.  </a:t>
            </a:r>
          </a:p>
          <a:p>
            <a:pPr lvl="0" algn="just">
              <a:lnSpc>
                <a:spcPct val="107000"/>
              </a:lnSpc>
              <a:spcAft>
                <a:spcPts val="800"/>
              </a:spcAft>
              <a:tabLst>
                <a:tab pos="5657850" algn="l"/>
              </a:tabLst>
            </a:pPr>
            <a:endParaRPr lang="el-GR"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tabLst>
                <a:tab pos="5657850" algn="l"/>
              </a:tabLst>
            </a:pPr>
            <a:r>
              <a:rPr lang="el-GR" dirty="0">
                <a:effectLst/>
                <a:latin typeface="Calibri" panose="020F0502020204030204" pitchFamily="34" charset="0"/>
                <a:ea typeface="Times New Roman" panose="02020603050405020304" pitchFamily="18" charset="0"/>
                <a:cs typeface="Calibri" panose="020F0502020204030204" pitchFamily="34" charset="0"/>
              </a:rPr>
              <a:t>Κριτήριο επιλογής των κειμένων θα πρέπει να είναι η δυνατότητά τους να προκαλούν τη </a:t>
            </a:r>
            <a:r>
              <a:rPr lang="el-GR" b="1" dirty="0">
                <a:effectLst/>
                <a:latin typeface="Calibri" panose="020F0502020204030204" pitchFamily="34" charset="0"/>
                <a:ea typeface="Times New Roman" panose="02020603050405020304" pitchFamily="18" charset="0"/>
                <a:cs typeface="Calibri" panose="020F0502020204030204" pitchFamily="34" charset="0"/>
              </a:rPr>
              <a:t>βιωματική εμπλοκή</a:t>
            </a:r>
            <a:r>
              <a:rPr lang="el-GR" dirty="0">
                <a:effectLst/>
                <a:latin typeface="Calibri" panose="020F0502020204030204" pitchFamily="34" charset="0"/>
                <a:ea typeface="Times New Roman" panose="02020603050405020304" pitchFamily="18" charset="0"/>
                <a:cs typeface="Calibri" panose="020F0502020204030204" pitchFamily="34" charset="0"/>
              </a:rPr>
              <a:t> των μαθητών</a:t>
            </a:r>
            <a:r>
              <a:rPr lang="el-GR" dirty="0">
                <a:effectLst/>
                <a:latin typeface="Calibri" panose="020F0502020204030204" pitchFamily="34" charset="0"/>
                <a:ea typeface="Times New Roman" panose="02020603050405020304" pitchFamily="18" charset="0"/>
                <a:cs typeface="Times New Roman" panose="02020603050405020304" pitchFamily="18" charset="0"/>
              </a:rPr>
              <a:t> </a:t>
            </a:r>
            <a:r>
              <a:rPr lang="el-GR" dirty="0">
                <a:effectLst/>
                <a:latin typeface="Calibri" panose="020F0502020204030204" pitchFamily="34" charset="0"/>
                <a:ea typeface="Times New Roman" panose="02020603050405020304" pitchFamily="18" charset="0"/>
                <a:cs typeface="Calibri" panose="020F0502020204030204" pitchFamily="34" charset="0"/>
              </a:rPr>
              <a:t>καθώς και τα </a:t>
            </a:r>
            <a:r>
              <a:rPr lang="el-GR" b="1" dirty="0">
                <a:effectLst/>
                <a:latin typeface="Calibri" panose="020F0502020204030204" pitchFamily="34" charset="0"/>
                <a:ea typeface="Times New Roman" panose="02020603050405020304" pitchFamily="18" charset="0"/>
                <a:cs typeface="Calibri" panose="020F0502020204030204" pitchFamily="34" charset="0"/>
              </a:rPr>
              <a:t>ενδιαφέροντα</a:t>
            </a:r>
            <a:r>
              <a:rPr lang="el-GR" dirty="0">
                <a:effectLst/>
                <a:latin typeface="Calibri" panose="020F0502020204030204" pitchFamily="34" charset="0"/>
                <a:ea typeface="Times New Roman" panose="02020603050405020304" pitchFamily="18" charset="0"/>
                <a:cs typeface="Calibri" panose="020F0502020204030204" pitchFamily="34" charset="0"/>
              </a:rPr>
              <a:t> των ίδιων των μαθητών.</a:t>
            </a:r>
          </a:p>
          <a:p>
            <a:pPr lvl="0" algn="just">
              <a:lnSpc>
                <a:spcPct val="107000"/>
              </a:lnSpc>
              <a:spcAft>
                <a:spcPts val="800"/>
              </a:spcAft>
              <a:tabLst>
                <a:tab pos="5657850" algn="l"/>
              </a:tabLst>
            </a:pPr>
            <a:endParaRPr lang="el-GR"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5657850" algn="l"/>
              </a:tabLst>
            </a:pPr>
            <a:r>
              <a:rPr lang="el-GR" dirty="0">
                <a:effectLst/>
                <a:latin typeface="Calibri" panose="020F0502020204030204" pitchFamily="34" charset="0"/>
                <a:ea typeface="Times New Roman" panose="02020603050405020304" pitchFamily="18" charset="0"/>
                <a:cs typeface="Calibri" panose="020F0502020204030204" pitchFamily="34" charset="0"/>
              </a:rPr>
              <a:t>Σύμφωνα με τον ανωτέρω συλλογισμό και η επιλογή των κειμένων των εγχειριδίων της Γλώσσας θα πρέπει να γίνει με βάση τον </a:t>
            </a:r>
            <a:r>
              <a:rPr lang="el-GR" b="1" dirty="0">
                <a:effectLst/>
                <a:latin typeface="Calibri" panose="020F0502020204030204" pitchFamily="34" charset="0"/>
                <a:ea typeface="Times New Roman" panose="02020603050405020304" pitchFamily="18" charset="0"/>
                <a:cs typeface="Calibri" panose="020F0502020204030204" pitchFamily="34" charset="0"/>
              </a:rPr>
              <a:t>βιωματικό</a:t>
            </a:r>
            <a:r>
              <a:rPr lang="el-GR" dirty="0">
                <a:effectLst/>
                <a:latin typeface="Calibri" panose="020F0502020204030204" pitchFamily="34" charset="0"/>
                <a:ea typeface="Times New Roman" panose="02020603050405020304" pitchFamily="18" charset="0"/>
                <a:cs typeface="Calibri" panose="020F0502020204030204" pitchFamily="34" charset="0"/>
              </a:rPr>
              <a:t> τους χαρακτήρα</a:t>
            </a:r>
            <a:endParaRPr lang="el-GR"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6554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3.xml><?xml version="1.0" encoding="utf-8"?>
<a:theme xmlns:a="http://schemas.openxmlformats.org/drawingml/2006/main" name="1_Θέμα του Office">
  <a:themeElements>
    <a:clrScheme name="Κόκκινο βιολετί">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2104</TotalTime>
  <Words>3783</Words>
  <Application>Microsoft Office PowerPoint</Application>
  <PresentationFormat>Προβολή στην οθόνη (4:3)</PresentationFormat>
  <Paragraphs>238</Paragraphs>
  <Slides>34</Slides>
  <Notes>1</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34</vt:i4>
      </vt:variant>
    </vt:vector>
  </HeadingPairs>
  <TitlesOfParts>
    <vt:vector size="43" baseType="lpstr">
      <vt:lpstr>Arial</vt:lpstr>
      <vt:lpstr>Calibri</vt:lpstr>
      <vt:lpstr>Calibri Light</vt:lpstr>
      <vt:lpstr>Symbol</vt:lpstr>
      <vt:lpstr>Times New Roman</vt:lpstr>
      <vt:lpstr>Θέμα του Office</vt:lpstr>
      <vt:lpstr>Children Friends 16x9</vt:lpstr>
      <vt:lpstr>1_Θέμα του Office</vt:lpstr>
      <vt:lpstr>Document</vt:lpstr>
      <vt:lpstr> Πρόγραμμα Σπουδών Νεοελληνικής Γλώσσας Δημοτικού      </vt:lpstr>
      <vt:lpstr>Περίοδος Μετάβασης </vt:lpstr>
      <vt:lpstr>  Η Περίοδος Μετάβασης στο Δημοτικό (ΠΜΔ)</vt:lpstr>
      <vt:lpstr>  Η Περίοδος Μετάβασης στο Δημοτικό (ΠΜΔ)</vt:lpstr>
      <vt:lpstr>  Η Περίοδος Μετάβασης στο Δημοτικό (ΠΜΔ)</vt:lpstr>
      <vt:lpstr>  Η Περίοδος Μετάβασης στο Δημοτικό (ΠΜΔ)</vt:lpstr>
      <vt:lpstr>Η αξία της ανάγνωσης των λογοτεχνικών κειμένων</vt:lpstr>
      <vt:lpstr>Η αξία της ανάγνωσης λογοτεχνικών κειμένων</vt:lpstr>
      <vt:lpstr>Η διδασκαλία της Λογοτεχνίας στα Νέα Αναλυτικά Προγράμματα-  Γενικός σκοπός</vt:lpstr>
      <vt:lpstr>Οι συντεταγμένες του πλαισίου οργάνωσης διδασκαλίας της Λογοτεχνίας περιλαμβάνουν:</vt:lpstr>
      <vt:lpstr>Η διδασκαλία της Λογοτεχνίας στα Νέα Αναλυτικά Προγράμματα-                                                 Ειδικότερα</vt:lpstr>
      <vt:lpstr>Η διδασκαλία της Λογοτεχνίας στα Νέα Αναλυτικά Προγράμματα                                                 Ειδικότερα</vt:lpstr>
      <vt:lpstr>Οι στόχοι και τα επιτεύγματα - δράσεις ανά ζεύγος τάξεων είναι: </vt:lpstr>
      <vt:lpstr>Οι στόχοι και τα επιτεύγματα - δράσεις ανά ζεύγος τάξεων είναι: </vt:lpstr>
      <vt:lpstr>Παρουσίαση του PowerPoint</vt:lpstr>
      <vt:lpstr> Γλώσσα και Λογοτεχνία</vt:lpstr>
      <vt:lpstr>Προσέγγιση λογοτεχνικών κειμένων-Καλλιέργεια φιλαναγνωσίας</vt:lpstr>
      <vt:lpstr>Προσέγγιση λογοτεχνικών κειμένων-Καλλιέργεια φιλαναγνωσίας</vt:lpstr>
      <vt:lpstr>Φιλαναγνωσία </vt:lpstr>
      <vt:lpstr>Φιλαναγνωσία</vt:lpstr>
      <vt:lpstr>Επιλογή βιβλίων</vt:lpstr>
      <vt:lpstr>Με βάση τα ενδιαφέροντα των παιδιών</vt:lpstr>
      <vt:lpstr>Συσχέτιση της Λογοτεχνίας με γνωστικά αντικείμενα</vt:lpstr>
      <vt:lpstr>Ηλεκτρονικό βιβλίο</vt:lpstr>
      <vt:lpstr>Ηλεκτρονικό βιβλίο</vt:lpstr>
      <vt:lpstr>Ο χώρος του βιβλίου είναι μια βιβλιοθήκη….Γιατί βιβλιοθήκη;</vt:lpstr>
      <vt:lpstr>Η Λογοτεχνία στο Πρόγραμμα Σπουδών 2021 της Νεοελληνικής γλώσσας στο Δημοτικό</vt:lpstr>
      <vt:lpstr>Παρουσίαση του PowerPoint</vt:lpstr>
      <vt:lpstr>Παρουσίαση του PowerPoint</vt:lpstr>
      <vt:lpstr>Αξιολόγηση</vt:lpstr>
      <vt:lpstr>Αξιολόγηση</vt:lpstr>
      <vt:lpstr>Αξιολόγηση</vt:lpstr>
      <vt:lpstr>Πρόταση</vt:lpstr>
      <vt:lpstr> Πρόγραμμα Σπουδών Νεοελληνικής Γλώσσας Δημοτικού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ΔΗΜΗΤΡΙΟΣ ΚΑΝΕΛΛΟΠΟΥΛΟΣ</cp:lastModifiedBy>
  <cp:revision>86</cp:revision>
  <dcterms:created xsi:type="dcterms:W3CDTF">2021-05-16T09:56:02Z</dcterms:created>
  <dcterms:modified xsi:type="dcterms:W3CDTF">2022-10-19T02:59:31Z</dcterms:modified>
</cp:coreProperties>
</file>