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72" r:id="rId12"/>
    <p:sldId id="271" r:id="rId13"/>
    <p:sldId id="273" r:id="rId14"/>
    <p:sldId id="274" r:id="rId15"/>
    <p:sldId id="275" r:id="rId16"/>
    <p:sldId id="276"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60"/>
  </p:normalViewPr>
  <p:slideViewPr>
    <p:cSldViewPr>
      <p:cViewPr varScale="1">
        <p:scale>
          <a:sx n="86" d="100"/>
          <a:sy n="86" d="100"/>
        </p:scale>
        <p:origin x="-105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51819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398520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63904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364975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139996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226611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5806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87965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3341522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421299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9D10ED5-E0D0-4953-9A17-C5AC0DF88261}" type="datetimeFigureOut">
              <a:rPr lang="el-GR" smtClean="0"/>
              <a:pPr/>
              <a:t>23/11/2021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345599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10ED5-E0D0-4953-9A17-C5AC0DF88261}" type="datetimeFigureOut">
              <a:rPr lang="el-GR" smtClean="0"/>
              <a:pPr/>
              <a:t>23/11/2021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676BC-79A6-49DC-A538-BA6DE19150A5}" type="slidenum">
              <a:rPr lang="el-GR" smtClean="0"/>
              <a:pPr/>
              <a:t>‹#›</a:t>
            </a:fld>
            <a:endParaRPr lang="el-GR"/>
          </a:p>
        </p:txBody>
      </p:sp>
    </p:spTree>
    <p:extLst>
      <p:ext uri="{BB962C8B-B14F-4D97-AF65-F5344CB8AC3E}">
        <p14:creationId xmlns="" xmlns:p14="http://schemas.microsoft.com/office/powerpoint/2010/main" val="2817778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0272"/>
            <a:ext cx="7772400" cy="2160240"/>
          </a:xfrm>
        </p:spPr>
        <p:txBody>
          <a:bodyPr/>
          <a:lstStyle/>
          <a:p>
            <a:r>
              <a:rPr lang="el-GR" dirty="0" smtClean="0"/>
              <a:t>Οικογένεια Λογοτεχνία  </a:t>
            </a:r>
            <a:endParaRPr lang="el-GR" dirty="0"/>
          </a:p>
        </p:txBody>
      </p:sp>
      <p:sp>
        <p:nvSpPr>
          <p:cNvPr id="3" name="Υπότιτλος 2"/>
          <p:cNvSpPr>
            <a:spLocks noGrp="1"/>
          </p:cNvSpPr>
          <p:nvPr>
            <p:ph type="subTitle" idx="1"/>
          </p:nvPr>
        </p:nvSpPr>
        <p:spPr>
          <a:xfrm>
            <a:off x="1403648" y="1844824"/>
            <a:ext cx="6400800" cy="3240360"/>
          </a:xfrm>
        </p:spPr>
        <p:txBody>
          <a:bodyPr>
            <a:noAutofit/>
          </a:bodyPr>
          <a:lstStyle/>
          <a:p>
            <a:pPr algn="just"/>
            <a:r>
              <a:rPr lang="el-GR" sz="1600" dirty="0" smtClean="0">
                <a:solidFill>
                  <a:schemeClr val="tx1">
                    <a:lumMod val="95000"/>
                    <a:lumOff val="5000"/>
                  </a:schemeClr>
                </a:solidFill>
              </a:rPr>
              <a:t>Την οικογένεια αποτελούν άνθρωποι διαφορετικής ηλικίας με ιεραρχική σχέση μεταξύ τους [κατά παράδοση ο αρχηγός της οικογένειας θεωρείται ο πατέρας] και διαφορετικούς κοινωνικούς ρόλους. Συχνά μέσα στην οικογένεια προκύπτουν προβλήματα ή συγκρούσεις ανάμεσα στους γονείς και τα παιδιά. Όσο και αν ο θεσμός της οικογένειας εξελίσσεται μέσα στον χρόνο και προσαρμόζεται σε νέες συνθήκες και σύγχρονες  αντιλήψεις,  στον πυρήνα των οικογενειακών σχέσεων υπάρχουν πάντα δεσμοί αγάπης και στοργής. </a:t>
            </a:r>
            <a:r>
              <a:rPr lang="el-GR" sz="1600" dirty="0" smtClean="0">
                <a:solidFill>
                  <a:srgbClr val="FF0000"/>
                </a:solidFill>
              </a:rPr>
              <a:t>Οι δεσμοί το σημαντικό ρόλο που εξακολουθεί να έχει η οικογένεια για το σύγχρονο άνθρωπο και ανταποκρίνονται στις σημερινές αξίες της ελληνικής </a:t>
            </a:r>
            <a:r>
              <a:rPr lang="el-GR" sz="1600" dirty="0" smtClean="0">
                <a:solidFill>
                  <a:srgbClr val="FF0000"/>
                </a:solidFill>
              </a:rPr>
              <a:t>κοινωνίας.      </a:t>
            </a:r>
            <a:endParaRPr lang="el-GR" sz="1600" dirty="0" smtClean="0">
              <a:solidFill>
                <a:srgbClr val="FF0000"/>
              </a:solidFill>
            </a:endParaRPr>
          </a:p>
          <a:p>
            <a:pPr algn="just"/>
            <a:r>
              <a:rPr lang="en-US" sz="1600" dirty="0" smtClean="0">
                <a:solidFill>
                  <a:schemeClr val="tx1">
                    <a:lumMod val="95000"/>
                    <a:lumOff val="5000"/>
                  </a:schemeClr>
                </a:solidFill>
              </a:rPr>
              <a:t>                                                                          </a:t>
            </a:r>
          </a:p>
          <a:p>
            <a:r>
              <a:rPr lang="en-US" sz="1600" dirty="0">
                <a:solidFill>
                  <a:schemeClr val="tx1">
                    <a:lumMod val="95000"/>
                    <a:lumOff val="5000"/>
                  </a:schemeClr>
                </a:solidFill>
              </a:rPr>
              <a:t> </a:t>
            </a:r>
            <a:r>
              <a:rPr lang="en-US" sz="1600" dirty="0" smtClean="0">
                <a:solidFill>
                  <a:schemeClr val="tx1">
                    <a:lumMod val="95000"/>
                    <a:lumOff val="5000"/>
                  </a:schemeClr>
                </a:solidFill>
              </a:rPr>
              <a:t>                                                                                              </a:t>
            </a:r>
            <a:r>
              <a:rPr lang="el-GR" sz="1600" dirty="0" smtClean="0">
                <a:solidFill>
                  <a:schemeClr val="tx1">
                    <a:lumMod val="95000"/>
                    <a:lumOff val="5000"/>
                  </a:schemeClr>
                </a:solidFill>
              </a:rPr>
              <a:t>Πηγή: </a:t>
            </a:r>
            <a:r>
              <a:rPr lang="el-GR" sz="1600" dirty="0" err="1" smtClean="0">
                <a:solidFill>
                  <a:schemeClr val="tx1">
                    <a:lumMod val="95000"/>
                    <a:lumOff val="5000"/>
                  </a:schemeClr>
                </a:solidFill>
              </a:rPr>
              <a:t>Φωτόδεντρο</a:t>
            </a:r>
            <a:r>
              <a:rPr lang="el-GR" sz="1600" dirty="0" smtClean="0">
                <a:solidFill>
                  <a:schemeClr val="tx1">
                    <a:lumMod val="95000"/>
                    <a:lumOff val="5000"/>
                  </a:schemeClr>
                </a:solidFill>
              </a:rPr>
              <a:t>                                                                                         </a:t>
            </a:r>
            <a:endParaRPr lang="el-GR" sz="1600" dirty="0">
              <a:solidFill>
                <a:schemeClr val="tx1">
                  <a:lumMod val="95000"/>
                  <a:lumOff val="5000"/>
                </a:schemeClr>
              </a:solidFill>
            </a:endParaRPr>
          </a:p>
        </p:txBody>
      </p:sp>
    </p:spTree>
    <p:extLst>
      <p:ext uri="{BB962C8B-B14F-4D97-AF65-F5344CB8AC3E}">
        <p14:creationId xmlns="" xmlns:p14="http://schemas.microsoft.com/office/powerpoint/2010/main" val="1642710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Μονογονεϊκή</a:t>
            </a:r>
            <a:r>
              <a:rPr lang="el-GR" dirty="0" smtClean="0"/>
              <a:t> οικογένεια </a:t>
            </a:r>
            <a:endParaRPr lang="el-GR" dirty="0"/>
          </a:p>
        </p:txBody>
      </p:sp>
      <p:sp>
        <p:nvSpPr>
          <p:cNvPr id="3" name="Θέση περιεχομένου 2"/>
          <p:cNvSpPr>
            <a:spLocks noGrp="1"/>
          </p:cNvSpPr>
          <p:nvPr>
            <p:ph sz="half" idx="1"/>
          </p:nvPr>
        </p:nvSpPr>
        <p:spPr/>
        <p:txBody>
          <a:bodyPr>
            <a:normAutofit fontScale="62500" lnSpcReduction="20000"/>
          </a:bodyPr>
          <a:lstStyle/>
          <a:p>
            <a:r>
              <a:rPr lang="el-GR" dirty="0" err="1">
                <a:solidFill>
                  <a:srgbClr val="000000"/>
                </a:solidFill>
                <a:latin typeface="Open Sans"/>
              </a:rPr>
              <a:t>Μονογονεϊκή</a:t>
            </a:r>
            <a:r>
              <a:rPr lang="el-GR" dirty="0">
                <a:solidFill>
                  <a:srgbClr val="000000"/>
                </a:solidFill>
                <a:latin typeface="Open Sans"/>
              </a:rPr>
              <a:t> οικογένεια είναι αυτή που αποτελείται από έναν γονέα και ένα ή περισσότερα παιδιά. Σε αυτές τις περιπτώσεις ο γονέας είτε δεν παντρεύτηκε ποτέ, είτε χήρεψε ή χώρισε. Από την δεκαετία του ’60 ξεκίνησαν να υπάρχουν κι άλλοι τύποι της οικογένειας όπως οι </a:t>
            </a:r>
            <a:r>
              <a:rPr lang="el-GR" dirty="0" err="1">
                <a:solidFill>
                  <a:srgbClr val="000000"/>
                </a:solidFill>
                <a:latin typeface="Open Sans"/>
              </a:rPr>
              <a:t>μονογονεϊκές</a:t>
            </a:r>
            <a:r>
              <a:rPr lang="el-GR" dirty="0">
                <a:solidFill>
                  <a:srgbClr val="000000"/>
                </a:solidFill>
                <a:latin typeface="Open Sans"/>
              </a:rPr>
              <a:t> </a:t>
            </a:r>
            <a:r>
              <a:rPr lang="el-GR" dirty="0" smtClean="0">
                <a:solidFill>
                  <a:srgbClr val="000000"/>
                </a:solidFill>
                <a:latin typeface="Open Sans"/>
              </a:rPr>
              <a:t>οικογένειες, </a:t>
            </a:r>
            <a:r>
              <a:rPr lang="el-GR" dirty="0">
                <a:solidFill>
                  <a:srgbClr val="000000"/>
                </a:solidFill>
                <a:latin typeface="Open Sans"/>
              </a:rPr>
              <a:t>αφού συνέβησαν πολλές αλλαγές όπως η αλλαγή στην ηθική της κοινωνίας και αυξανόμενες συγκρούσεις σχετικά με τον ρόλο των 2 φύλων</a:t>
            </a:r>
            <a:r>
              <a:rPr lang="el-GR" dirty="0" smtClean="0">
                <a:solidFill>
                  <a:srgbClr val="000000"/>
                </a:solidFill>
                <a:latin typeface="Open Sans"/>
              </a:rPr>
              <a:t>.</a:t>
            </a:r>
          </a:p>
          <a:p>
            <a:endParaRPr lang="en-US" dirty="0" smtClean="0">
              <a:solidFill>
                <a:srgbClr val="000000"/>
              </a:solidFill>
              <a:latin typeface="Open Sans"/>
            </a:endParaRPr>
          </a:p>
          <a:p>
            <a:pPr marL="0" indent="0">
              <a:buNone/>
            </a:pPr>
            <a:r>
              <a:rPr lang="en-US" dirty="0">
                <a:solidFill>
                  <a:srgbClr val="000000"/>
                </a:solidFill>
                <a:latin typeface="Open Sans"/>
              </a:rPr>
              <a:t> </a:t>
            </a:r>
            <a:r>
              <a:rPr lang="en-US" dirty="0" smtClean="0">
                <a:solidFill>
                  <a:srgbClr val="000000"/>
                </a:solidFill>
                <a:latin typeface="Open Sans"/>
              </a:rPr>
              <a:t>                               </a:t>
            </a:r>
          </a:p>
          <a:p>
            <a:pPr marL="0" indent="0">
              <a:buNone/>
            </a:pPr>
            <a:r>
              <a:rPr lang="en-US" dirty="0">
                <a:solidFill>
                  <a:srgbClr val="000000"/>
                </a:solidFill>
                <a:latin typeface="Open Sans"/>
              </a:rPr>
              <a:t> </a:t>
            </a:r>
            <a:r>
              <a:rPr lang="en-US" dirty="0" smtClean="0">
                <a:solidFill>
                  <a:srgbClr val="000000"/>
                </a:solidFill>
                <a:latin typeface="Open Sans"/>
              </a:rPr>
              <a:t>                              </a:t>
            </a:r>
            <a:r>
              <a:rPr lang="el-GR" dirty="0" smtClean="0">
                <a:solidFill>
                  <a:srgbClr val="000000"/>
                </a:solidFill>
                <a:latin typeface="Open Sans"/>
              </a:rPr>
              <a:t>Πηγή: </a:t>
            </a:r>
            <a:r>
              <a:rPr lang="en-US" dirty="0" smtClean="0">
                <a:solidFill>
                  <a:srgbClr val="000000"/>
                </a:solidFill>
                <a:latin typeface="Open Sans"/>
              </a:rPr>
              <a:t>KIDOT</a:t>
            </a:r>
            <a:endParaRPr lang="en-US" dirty="0">
              <a:solidFill>
                <a:srgbClr val="000000"/>
              </a:solidFill>
              <a:latin typeface="Open Sans"/>
            </a:endParaRPr>
          </a:p>
          <a:p>
            <a:pPr marL="0" indent="0">
              <a:buNone/>
            </a:pPr>
            <a:r>
              <a:rPr lang="en-US" dirty="0" smtClean="0">
                <a:solidFill>
                  <a:srgbClr val="000000"/>
                </a:solidFill>
                <a:latin typeface="Open Sans"/>
              </a:rPr>
              <a:t> </a:t>
            </a:r>
          </a:p>
        </p:txBody>
      </p:sp>
      <p:pic>
        <p:nvPicPr>
          <p:cNvPr id="5" name="Θέση περιεχομένου 4"/>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4572000" y="1628800"/>
            <a:ext cx="4464496" cy="4176464"/>
          </a:xfrm>
        </p:spPr>
      </p:pic>
    </p:spTree>
    <p:extLst>
      <p:ext uri="{BB962C8B-B14F-4D97-AF65-F5344CB8AC3E}">
        <p14:creationId xmlns="" xmlns:p14="http://schemas.microsoft.com/office/powerpoint/2010/main" val="2151215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620689"/>
            <a:ext cx="7772400" cy="1872207"/>
          </a:xfrm>
        </p:spPr>
        <p:txBody>
          <a:bodyPr/>
          <a:lstStyle/>
          <a:p>
            <a:r>
              <a:rPr lang="el-GR" dirty="0" smtClean="0"/>
              <a:t>Οικογένεια χωρίς παιδιά </a:t>
            </a:r>
            <a:endParaRPr lang="el-GR" dirty="0"/>
          </a:p>
        </p:txBody>
      </p:sp>
      <p:sp>
        <p:nvSpPr>
          <p:cNvPr id="3" name="Υπότιτλος 2"/>
          <p:cNvSpPr>
            <a:spLocks noGrp="1"/>
          </p:cNvSpPr>
          <p:nvPr>
            <p:ph type="subTitle" idx="1"/>
          </p:nvPr>
        </p:nvSpPr>
        <p:spPr>
          <a:xfrm>
            <a:off x="1043608" y="2420888"/>
            <a:ext cx="6984776" cy="3744416"/>
          </a:xfrm>
        </p:spPr>
        <p:txBody>
          <a:bodyPr>
            <a:normAutofit fontScale="55000" lnSpcReduction="20000"/>
          </a:bodyPr>
          <a:lstStyle/>
          <a:p>
            <a:pPr algn="just" fontAlgn="base"/>
            <a:r>
              <a:rPr lang="el-GR" dirty="0">
                <a:solidFill>
                  <a:srgbClr val="000000"/>
                </a:solidFill>
                <a:latin typeface="Open Sans"/>
              </a:rPr>
              <a:t>Οι οικογένειες χωρίς παιδιά είναι οικογένειες με δύο γονείς οι οποίοι δεν μπορούν να έχουν ή δεν θέλουν να κάνουν παιδιά. Στον κόσμο μας συνήθως αυτές οι οικογένειες αντιμετωπίζονται περίεργα . Στο παρελθόν, το να μεγαλώσεις, να παντρευτείς και να κάνεις οικογένεια θεωρούνταν το συνηθισμένο, αλλά στον σημερινό κόσμο, οι περισσότεροι άνθρωποι επιλέγουν να αναβάλλουν την απόκτηση παιδιών ή αποφασίζουν να μην κάνουν.</a:t>
            </a:r>
          </a:p>
          <a:p>
            <a:pPr algn="just" fontAlgn="base"/>
            <a:r>
              <a:rPr lang="el-GR" dirty="0">
                <a:solidFill>
                  <a:srgbClr val="000000"/>
                </a:solidFill>
                <a:latin typeface="Open Sans"/>
              </a:rPr>
              <a:t>Αυτές οι μοναδικές οικογένειες περιλαμβάνουν ζευγάρια τα οποία ίσως έχουν κατοικίδια ή απολαμβάνουν να περνούν χρόνο με τα παιδιά άλλων ανθρώπων (όπως τα ανίψια) αντί να κάνουν τα δικά τους παιδιά. Θα μπορούσαν επίσης να είναι περιπετειώδη ζευγάρια τα οποία δεν αισθάνονται ότι τα παιδιά θα μπορούσαν να ταιριάξουν στον τρόπο ζωής τους</a:t>
            </a:r>
            <a:r>
              <a:rPr lang="el-GR" dirty="0" smtClean="0">
                <a:solidFill>
                  <a:srgbClr val="000000"/>
                </a:solidFill>
                <a:latin typeface="Open Sans"/>
              </a:rPr>
              <a:t>.</a:t>
            </a:r>
            <a:endParaRPr lang="en-US" dirty="0" smtClean="0">
              <a:solidFill>
                <a:srgbClr val="000000"/>
              </a:solidFill>
              <a:latin typeface="Open Sans"/>
            </a:endParaRPr>
          </a:p>
          <a:p>
            <a:pPr algn="l" fontAlgn="base"/>
            <a:r>
              <a:rPr lang="en-US" dirty="0">
                <a:solidFill>
                  <a:srgbClr val="000000"/>
                </a:solidFill>
                <a:latin typeface="Open Sans"/>
              </a:rPr>
              <a:t> </a:t>
            </a:r>
            <a:r>
              <a:rPr lang="en-US" dirty="0" smtClean="0">
                <a:solidFill>
                  <a:srgbClr val="000000"/>
                </a:solidFill>
                <a:latin typeface="Open Sans"/>
              </a:rPr>
              <a:t>                                                     </a:t>
            </a:r>
          </a:p>
          <a:p>
            <a:pPr algn="l" fontAlgn="base"/>
            <a:r>
              <a:rPr lang="en-US" dirty="0">
                <a:solidFill>
                  <a:srgbClr val="000000"/>
                </a:solidFill>
                <a:latin typeface="Open Sans"/>
              </a:rPr>
              <a:t> </a:t>
            </a:r>
            <a:r>
              <a:rPr lang="en-US" dirty="0" smtClean="0">
                <a:solidFill>
                  <a:srgbClr val="000000"/>
                </a:solidFill>
                <a:latin typeface="Open Sans"/>
              </a:rPr>
              <a:t>                                           </a:t>
            </a:r>
            <a:r>
              <a:rPr lang="el-GR" dirty="0" smtClean="0">
                <a:solidFill>
                  <a:srgbClr val="000000"/>
                </a:solidFill>
                <a:latin typeface="Open Sans"/>
              </a:rPr>
              <a:t>Πηγή: </a:t>
            </a:r>
            <a:r>
              <a:rPr lang="en-US" dirty="0" smtClean="0">
                <a:solidFill>
                  <a:srgbClr val="000000"/>
                </a:solidFill>
                <a:latin typeface="Open Sans"/>
              </a:rPr>
              <a:t>KIDOT</a:t>
            </a:r>
            <a:endParaRPr lang="el-GR" dirty="0">
              <a:solidFill>
                <a:srgbClr val="000000"/>
              </a:solidFill>
              <a:latin typeface="Open Sans"/>
            </a:endParaRPr>
          </a:p>
          <a:p>
            <a:endParaRPr lang="el-GR" dirty="0"/>
          </a:p>
        </p:txBody>
      </p:sp>
    </p:spTree>
    <p:extLst>
      <p:ext uri="{BB962C8B-B14F-4D97-AF65-F5344CB8AC3E}">
        <p14:creationId xmlns="" xmlns:p14="http://schemas.microsoft.com/office/powerpoint/2010/main" val="576428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836712"/>
            <a:ext cx="7772400" cy="1470025"/>
          </a:xfrm>
        </p:spPr>
        <p:txBody>
          <a:bodyPr/>
          <a:lstStyle/>
          <a:p>
            <a:r>
              <a:rPr lang="el-GR" dirty="0" smtClean="0"/>
              <a:t>Διευρυμένη οικογένεια </a:t>
            </a:r>
            <a:endParaRPr lang="el-GR" dirty="0"/>
          </a:p>
        </p:txBody>
      </p:sp>
      <p:sp>
        <p:nvSpPr>
          <p:cNvPr id="3" name="Υπότιτλος 2"/>
          <p:cNvSpPr>
            <a:spLocks noGrp="1"/>
          </p:cNvSpPr>
          <p:nvPr>
            <p:ph type="subTitle" idx="1"/>
          </p:nvPr>
        </p:nvSpPr>
        <p:spPr>
          <a:xfrm>
            <a:off x="1371600" y="2708920"/>
            <a:ext cx="6400800" cy="2929880"/>
          </a:xfrm>
        </p:spPr>
        <p:txBody>
          <a:bodyPr>
            <a:normAutofit fontScale="70000" lnSpcReduction="20000"/>
          </a:bodyPr>
          <a:lstStyle/>
          <a:p>
            <a:pPr algn="just"/>
            <a:r>
              <a:rPr lang="el-GR" dirty="0">
                <a:solidFill>
                  <a:srgbClr val="000000"/>
                </a:solidFill>
                <a:latin typeface="Open Sans"/>
              </a:rPr>
              <a:t>Τυπικά, οι διευρυμένες οικογένειες ζουν μαζί και παρέχουν την υποστήριξή τους πετυχαίνοντας κοινούς στόχους. Για παράδειγμα, οι γονείς ίσως ζουν με τα παιδιά τους και τα εγγόνια τους. Αυτό δίνει στην οικογένεια την ικανότητα να παρέχει φροντίδα στους ηλικιωμένους και σε αντάλλαγμα οι παππούδες βοηθούν με την φροντίδα των παιδιών όταν οι γονείς δουλεύουν</a:t>
            </a:r>
            <a:r>
              <a:rPr lang="el-GR" dirty="0" smtClean="0">
                <a:solidFill>
                  <a:srgbClr val="000000"/>
                </a:solidFill>
                <a:latin typeface="Open Sans"/>
              </a:rPr>
              <a:t>.</a:t>
            </a:r>
            <a:endParaRPr lang="en-US" dirty="0">
              <a:solidFill>
                <a:srgbClr val="000000"/>
              </a:solidFill>
              <a:latin typeface="Open Sans"/>
            </a:endParaRPr>
          </a:p>
          <a:p>
            <a:endParaRPr lang="en-US" dirty="0" smtClean="0">
              <a:solidFill>
                <a:srgbClr val="000000"/>
              </a:solidFill>
              <a:latin typeface="Open Sans"/>
            </a:endParaRPr>
          </a:p>
          <a:p>
            <a:r>
              <a:rPr lang="el-GR" dirty="0" smtClean="0">
                <a:solidFill>
                  <a:schemeClr val="tx1">
                    <a:lumMod val="95000"/>
                    <a:lumOff val="5000"/>
                  </a:schemeClr>
                </a:solidFill>
              </a:rPr>
              <a:t>Πηγή: </a:t>
            </a:r>
            <a:r>
              <a:rPr lang="en-US" dirty="0" smtClean="0">
                <a:solidFill>
                  <a:schemeClr val="tx1">
                    <a:lumMod val="95000"/>
                    <a:lumOff val="5000"/>
                  </a:schemeClr>
                </a:solidFill>
              </a:rPr>
              <a:t>KIDOT</a:t>
            </a:r>
            <a:endParaRPr lang="el-GR" dirty="0">
              <a:solidFill>
                <a:schemeClr val="tx1">
                  <a:lumMod val="95000"/>
                  <a:lumOff val="5000"/>
                </a:schemeClr>
              </a:solidFill>
            </a:endParaRPr>
          </a:p>
        </p:txBody>
      </p:sp>
    </p:spTree>
    <p:extLst>
      <p:ext uri="{BB962C8B-B14F-4D97-AF65-F5344CB8AC3E}">
        <p14:creationId xmlns="" xmlns:p14="http://schemas.microsoft.com/office/powerpoint/2010/main" val="3628482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692697"/>
            <a:ext cx="7772400" cy="1512167"/>
          </a:xfrm>
        </p:spPr>
        <p:txBody>
          <a:bodyPr/>
          <a:lstStyle/>
          <a:p>
            <a:r>
              <a:rPr lang="el-GR" dirty="0" smtClean="0"/>
              <a:t>Θετή οικογένεια </a:t>
            </a:r>
            <a:endParaRPr lang="el-GR" dirty="0"/>
          </a:p>
        </p:txBody>
      </p:sp>
      <p:sp>
        <p:nvSpPr>
          <p:cNvPr id="3" name="Υπότιτλος 2"/>
          <p:cNvSpPr>
            <a:spLocks noGrp="1"/>
          </p:cNvSpPr>
          <p:nvPr>
            <p:ph type="subTitle" idx="1"/>
          </p:nvPr>
        </p:nvSpPr>
        <p:spPr>
          <a:xfrm>
            <a:off x="1331640" y="2492896"/>
            <a:ext cx="6400800" cy="3289920"/>
          </a:xfrm>
        </p:spPr>
        <p:txBody>
          <a:bodyPr>
            <a:normAutofit fontScale="55000" lnSpcReduction="20000"/>
          </a:bodyPr>
          <a:lstStyle/>
          <a:p>
            <a:pPr algn="just" fontAlgn="base"/>
            <a:r>
              <a:rPr lang="el-GR" dirty="0">
                <a:solidFill>
                  <a:srgbClr val="000000"/>
                </a:solidFill>
                <a:latin typeface="Open Sans"/>
              </a:rPr>
              <a:t>Μία θετή οικογένεια είναι όταν δύο ξεχωριστές οικογένειες ενώνονται σε μία. Αυτό μπορεί να γίνει με πολλούς και διαφορετικούς τρόπους, όπως όταν δύο χωρισμένοι γονείς με ένα ή περισσότερα παιδιά δημιουργούν οικογένεια, ή ένας χωρισμένος γονέας με παιδιά παντρεύεται κάποιον που έχει παντρευτεί και δεν είχε παιδιά.</a:t>
            </a:r>
          </a:p>
          <a:p>
            <a:pPr algn="just" fontAlgn="base"/>
            <a:r>
              <a:rPr lang="el-GR" dirty="0">
                <a:solidFill>
                  <a:srgbClr val="000000"/>
                </a:solidFill>
                <a:latin typeface="Open Sans"/>
              </a:rPr>
              <a:t>Όπως και με τις </a:t>
            </a:r>
            <a:r>
              <a:rPr lang="el-GR" dirty="0" err="1">
                <a:solidFill>
                  <a:srgbClr val="000000"/>
                </a:solidFill>
                <a:latin typeface="Open Sans"/>
              </a:rPr>
              <a:t>μονογονεϊκές</a:t>
            </a:r>
            <a:r>
              <a:rPr lang="el-GR" dirty="0">
                <a:solidFill>
                  <a:srgbClr val="000000"/>
                </a:solidFill>
                <a:latin typeface="Open Sans"/>
              </a:rPr>
              <a:t> οικογένειες, οι θετές οικογένειες αντιμετωπίζονται περίεργα από ανθρώπους που προτιμούν μία πυρηνική οικογένεια. Και αυτός ο τύπος οικογένειας έχει τα δικά του δυνατά σημεία και αδυναμίες</a:t>
            </a:r>
            <a:r>
              <a:rPr lang="el-GR" dirty="0" smtClean="0">
                <a:solidFill>
                  <a:srgbClr val="000000"/>
                </a:solidFill>
                <a:latin typeface="Open Sans"/>
              </a:rPr>
              <a:t>.</a:t>
            </a:r>
            <a:endParaRPr lang="en-US" dirty="0" smtClean="0">
              <a:solidFill>
                <a:srgbClr val="000000"/>
              </a:solidFill>
              <a:latin typeface="Open Sans"/>
            </a:endParaRPr>
          </a:p>
          <a:p>
            <a:pPr algn="l" fontAlgn="base"/>
            <a:endParaRPr lang="en-US" dirty="0">
              <a:solidFill>
                <a:srgbClr val="000000"/>
              </a:solidFill>
              <a:latin typeface="Open Sans"/>
            </a:endParaRPr>
          </a:p>
          <a:p>
            <a:pPr algn="l" fontAlgn="base"/>
            <a:r>
              <a:rPr lang="en-US" dirty="0" smtClean="0">
                <a:solidFill>
                  <a:srgbClr val="000000"/>
                </a:solidFill>
                <a:latin typeface="Open Sans"/>
              </a:rPr>
              <a:t>                                         </a:t>
            </a:r>
            <a:r>
              <a:rPr lang="el-GR" dirty="0" smtClean="0">
                <a:solidFill>
                  <a:srgbClr val="000000"/>
                </a:solidFill>
                <a:latin typeface="Open Sans"/>
              </a:rPr>
              <a:t>Πηγή: </a:t>
            </a:r>
            <a:r>
              <a:rPr lang="en-US" dirty="0" smtClean="0">
                <a:solidFill>
                  <a:srgbClr val="000000"/>
                </a:solidFill>
                <a:latin typeface="Open Sans"/>
              </a:rPr>
              <a:t>KIDOT</a:t>
            </a:r>
            <a:endParaRPr lang="el-GR" dirty="0">
              <a:solidFill>
                <a:srgbClr val="000000"/>
              </a:solidFill>
              <a:latin typeface="Open Sans"/>
            </a:endParaRPr>
          </a:p>
          <a:p>
            <a:endParaRPr lang="el-GR" dirty="0"/>
          </a:p>
        </p:txBody>
      </p:sp>
    </p:spTree>
    <p:extLst>
      <p:ext uri="{BB962C8B-B14F-4D97-AF65-F5344CB8AC3E}">
        <p14:creationId xmlns="" xmlns:p14="http://schemas.microsoft.com/office/powerpoint/2010/main" val="981373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548681"/>
            <a:ext cx="7772400" cy="2376263"/>
          </a:xfrm>
        </p:spPr>
        <p:txBody>
          <a:bodyPr>
            <a:normAutofit/>
          </a:bodyPr>
          <a:lstStyle/>
          <a:p>
            <a:r>
              <a:rPr lang="el-GR" dirty="0" smtClean="0"/>
              <a:t>Οικογένεια στην οποία οι παππούδες αναλαμβάνουν την ανατροφή των παιδιών </a:t>
            </a:r>
            <a:endParaRPr lang="el-GR" dirty="0"/>
          </a:p>
        </p:txBody>
      </p:sp>
      <p:sp>
        <p:nvSpPr>
          <p:cNvPr id="3" name="Υπότιτλος 2"/>
          <p:cNvSpPr>
            <a:spLocks noGrp="1"/>
          </p:cNvSpPr>
          <p:nvPr>
            <p:ph type="subTitle" idx="1"/>
          </p:nvPr>
        </p:nvSpPr>
        <p:spPr>
          <a:xfrm>
            <a:off x="1371600" y="3068960"/>
            <a:ext cx="6400800" cy="3240360"/>
          </a:xfrm>
        </p:spPr>
        <p:txBody>
          <a:bodyPr>
            <a:normAutofit fontScale="55000" lnSpcReduction="20000"/>
          </a:bodyPr>
          <a:lstStyle/>
          <a:p>
            <a:pPr algn="just"/>
            <a:r>
              <a:rPr lang="el-GR" dirty="0">
                <a:solidFill>
                  <a:srgbClr val="000000"/>
                </a:solidFill>
                <a:latin typeface="Open Sans"/>
              </a:rPr>
              <a:t>Αυτός ο τύπος οικογένειας είναι όταν ένας ή περισσότεροι από τους παππούδες μεγαλώνουν τα εγγόνια τους. Αυτή η κατάσταση συμβαίνει όταν οι γονείς δεν είναι παρόντες για να φροντίσουν τα παιδιά τους ή είναι ανίκανοι για να έχουν την επιμέλειά τους. Για παράδειγμα, οι γονείς μπορεί να βρίσκονται στη φυλακή, να είναι υπερβολικά νέοι, ή να εμπλέκονται με ναρκωτικά ή το ακόμη πιο λυπηρό να μην ενδιαφέρονται. Σε αυτή την περίπτωση οι παππούδες αναλαμβάνουν την ανατροφή και παίρνουν τον ρόλο του γονέα για τα εγγόνια τους. Σε ορισμένες περιπτώσεις η κατάσταση δεν είναι ιδανική αλλά είναι προτιμότερο απ’ το να καταλήξουν σε κάποιο ίδρυμα</a:t>
            </a:r>
            <a:r>
              <a:rPr lang="el-GR" dirty="0" smtClean="0">
                <a:solidFill>
                  <a:srgbClr val="000000"/>
                </a:solidFill>
                <a:latin typeface="Open Sans"/>
              </a:rPr>
              <a:t>.</a:t>
            </a:r>
          </a:p>
          <a:p>
            <a:r>
              <a:rPr lang="el-GR" dirty="0" smtClean="0">
                <a:solidFill>
                  <a:srgbClr val="000000"/>
                </a:solidFill>
                <a:latin typeface="Open Sans"/>
              </a:rPr>
              <a:t>                                                                       </a:t>
            </a:r>
            <a:r>
              <a:rPr lang="el-GR" dirty="0" smtClean="0">
                <a:solidFill>
                  <a:srgbClr val="000000"/>
                </a:solidFill>
                <a:latin typeface="Open Sans"/>
              </a:rPr>
              <a:t>Πηγή: </a:t>
            </a:r>
            <a:r>
              <a:rPr lang="en-US" dirty="0" smtClean="0">
                <a:solidFill>
                  <a:srgbClr val="000000"/>
                </a:solidFill>
                <a:latin typeface="Open Sans"/>
              </a:rPr>
              <a:t>KIDOT</a:t>
            </a:r>
            <a:endParaRPr lang="el-GR" dirty="0"/>
          </a:p>
        </p:txBody>
      </p:sp>
    </p:spTree>
    <p:extLst>
      <p:ext uri="{BB962C8B-B14F-4D97-AF65-F5344CB8AC3E}">
        <p14:creationId xmlns="" xmlns:p14="http://schemas.microsoft.com/office/powerpoint/2010/main" val="2515551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44624"/>
            <a:ext cx="7772400" cy="1944216"/>
          </a:xfrm>
        </p:spPr>
        <p:txBody>
          <a:bodyPr/>
          <a:lstStyle/>
          <a:p>
            <a:r>
              <a:rPr lang="el-GR" dirty="0" smtClean="0"/>
              <a:t>Πολιτικός γάμος </a:t>
            </a:r>
            <a:endParaRPr lang="el-GR" dirty="0"/>
          </a:p>
        </p:txBody>
      </p:sp>
      <p:sp>
        <p:nvSpPr>
          <p:cNvPr id="3" name="Υπότιτλος 2"/>
          <p:cNvSpPr>
            <a:spLocks noGrp="1"/>
          </p:cNvSpPr>
          <p:nvPr>
            <p:ph type="subTitle" idx="1"/>
          </p:nvPr>
        </p:nvSpPr>
        <p:spPr>
          <a:xfrm>
            <a:off x="1043608" y="1844824"/>
            <a:ext cx="7344816" cy="4464496"/>
          </a:xfrm>
        </p:spPr>
        <p:txBody>
          <a:bodyPr>
            <a:normAutofit fontScale="47500" lnSpcReduction="20000"/>
          </a:bodyPr>
          <a:lstStyle/>
          <a:p>
            <a:pPr algn="just"/>
            <a:r>
              <a:rPr lang="el-GR" dirty="0">
                <a:solidFill>
                  <a:srgbClr val="212121"/>
                </a:solidFill>
                <a:latin typeface="Helvetica Neue"/>
              </a:rPr>
              <a:t>Ο πολιτικός γάμος στις μέρες μας γνωρίζει ιδιαίτερη άνθιση, καθώς είτε για προσωπικούς είτε για οικονομικούς λόγους, όλο και περισσότερα ζευγάρια επιλέγουν τα σκαλιά του δημαρχείου έναντι της εκκλησίας.</a:t>
            </a:r>
          </a:p>
          <a:p>
            <a:pPr algn="just"/>
            <a:r>
              <a:rPr lang="el-GR" dirty="0">
                <a:solidFill>
                  <a:srgbClr val="212121"/>
                </a:solidFill>
                <a:latin typeface="Helvetica Neue"/>
              </a:rPr>
              <a:t>Στην Ελλάδα, ο πολιτικός γάμος, νομιμοποιήθηκε το 1982, ενώ στην υπόλοιπη Ευρώπη είχε ήδη καθιερωθεί 200 χρόνια πριν κατά τη Γαλλική Επανάσταση.</a:t>
            </a:r>
          </a:p>
          <a:p>
            <a:pPr algn="just"/>
            <a:r>
              <a:rPr lang="el-GR" dirty="0">
                <a:solidFill>
                  <a:srgbClr val="212121"/>
                </a:solidFill>
                <a:latin typeface="Helvetica Neue"/>
              </a:rPr>
              <a:t>Είχαν γίνει άλλες δύο προσπάθειες καθιέρωσης του πολιτικού γάμου στη χώρα μας, μία το 1926 και μία το 1932, οι οποίες όμως και απορρίφθηκαν λόγω έντονων πολιτικών και θρησκευτικών αντιδράσεων. Τελικά, με το νόμο 1250/82, θεσμοθετήθηκε η νομιμότητα και ισότητα του θρησκευτικού και του πολιτικού γάμου και ο πρώτος πραγματοποιήθηκε στις 18 Ιουλίου του 1982 στο χωριό </a:t>
            </a:r>
            <a:r>
              <a:rPr lang="el-GR" dirty="0" err="1">
                <a:solidFill>
                  <a:srgbClr val="212121"/>
                </a:solidFill>
                <a:latin typeface="Helvetica Neue"/>
              </a:rPr>
              <a:t>Φραντάτο</a:t>
            </a:r>
            <a:r>
              <a:rPr lang="el-GR" dirty="0">
                <a:solidFill>
                  <a:srgbClr val="212121"/>
                </a:solidFill>
                <a:latin typeface="Helvetica Neue"/>
              </a:rPr>
              <a:t> της Ικαρίας.</a:t>
            </a:r>
          </a:p>
          <a:p>
            <a:pPr algn="just"/>
            <a:r>
              <a:rPr lang="el-GR" dirty="0">
                <a:solidFill>
                  <a:srgbClr val="212121"/>
                </a:solidFill>
                <a:latin typeface="Helvetica Neue"/>
              </a:rPr>
              <a:t>Και αν πιστεύετε πως ο πολιτικός γάμος στερείται σε λάμψη και κύρος σε σχέση με τον θρησκευτικό, τότε κάνετε λάθος!</a:t>
            </a:r>
          </a:p>
          <a:p>
            <a:pPr algn="just"/>
            <a:r>
              <a:rPr lang="el-GR" dirty="0">
                <a:solidFill>
                  <a:srgbClr val="212121"/>
                </a:solidFill>
                <a:latin typeface="Helvetica Neue"/>
              </a:rPr>
              <a:t>Ένας γάμος είναι ξεχωριστός, συγκινητικός και ιδιαίτερος ανεξάρτητα από το μέρος και το τρόπο που τελείται, ενώ οι επακόλουθοι εορτασμοί σχετίζονται αποκλειστικά με τη διάθεση και τις επιθυμίες του ζευγαριού.</a:t>
            </a:r>
          </a:p>
          <a:p>
            <a:pPr algn="just"/>
            <a:r>
              <a:rPr lang="el-GR" dirty="0">
                <a:solidFill>
                  <a:srgbClr val="212121"/>
                </a:solidFill>
                <a:latin typeface="Helvetica Neue"/>
              </a:rPr>
              <a:t>Ας πάρουμε όμως τα πράγματα από την αρχή και ας αναλύσουμε όλες τις πτυχές του πολιτικού γάμου πριν πάρετε την απόφαση που θα σας ανακηρύξει συζύγους.</a:t>
            </a:r>
          </a:p>
          <a:p>
            <a:endParaRPr lang="el-GR" dirty="0" smtClean="0"/>
          </a:p>
          <a:p>
            <a:r>
              <a:rPr lang="el-GR" dirty="0"/>
              <a:t> </a:t>
            </a:r>
            <a:r>
              <a:rPr lang="el-GR" dirty="0" smtClean="0"/>
              <a:t>                                                                                                                      </a:t>
            </a:r>
            <a:r>
              <a:rPr lang="el-GR" dirty="0" smtClean="0">
                <a:solidFill>
                  <a:schemeClr val="tx1">
                    <a:lumMod val="95000"/>
                    <a:lumOff val="5000"/>
                  </a:schemeClr>
                </a:solidFill>
              </a:rPr>
              <a:t>Πηγή: </a:t>
            </a:r>
            <a:r>
              <a:rPr lang="el-GR" dirty="0" err="1" smtClean="0">
                <a:solidFill>
                  <a:schemeClr val="tx1">
                    <a:lumMod val="95000"/>
                    <a:lumOff val="5000"/>
                  </a:schemeClr>
                </a:solidFill>
              </a:rPr>
              <a:t>Κοτσόνης</a:t>
            </a:r>
            <a:r>
              <a:rPr lang="el-GR" dirty="0" smtClean="0">
                <a:solidFill>
                  <a:schemeClr val="tx1">
                    <a:lumMod val="95000"/>
                    <a:lumOff val="5000"/>
                  </a:schemeClr>
                </a:solidFill>
              </a:rPr>
              <a:t> </a:t>
            </a:r>
            <a:endParaRPr lang="el-GR" dirty="0">
              <a:solidFill>
                <a:schemeClr val="tx1">
                  <a:lumMod val="95000"/>
                  <a:lumOff val="5000"/>
                </a:schemeClr>
              </a:solidFill>
            </a:endParaRPr>
          </a:p>
        </p:txBody>
      </p:sp>
    </p:spTree>
    <p:extLst>
      <p:ext uri="{BB962C8B-B14F-4D97-AF65-F5344CB8AC3E}">
        <p14:creationId xmlns="" xmlns:p14="http://schemas.microsoft.com/office/powerpoint/2010/main" val="2973020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Θρησκευτικός Γάμος </a:t>
            </a:r>
            <a:endParaRPr lang="el-GR" dirty="0"/>
          </a:p>
        </p:txBody>
      </p:sp>
      <p:sp>
        <p:nvSpPr>
          <p:cNvPr id="3" name="Θέση περιεχομένου 2"/>
          <p:cNvSpPr>
            <a:spLocks noGrp="1"/>
          </p:cNvSpPr>
          <p:nvPr>
            <p:ph idx="1"/>
          </p:nvPr>
        </p:nvSpPr>
        <p:spPr>
          <a:xfrm>
            <a:off x="457200" y="1600200"/>
            <a:ext cx="8229600" cy="4853136"/>
          </a:xfrm>
        </p:spPr>
        <p:txBody>
          <a:bodyPr>
            <a:normAutofit fontScale="47500" lnSpcReduction="20000"/>
          </a:bodyPr>
          <a:lstStyle/>
          <a:p>
            <a:pPr algn="just">
              <a:buFont typeface="Arial"/>
              <a:buChar char="•"/>
            </a:pPr>
            <a:r>
              <a:rPr lang="el-GR" dirty="0">
                <a:solidFill>
                  <a:srgbClr val="000000"/>
                </a:solidFill>
                <a:latin typeface="Helvetica Neue"/>
              </a:rPr>
              <a:t>Τα άτομα που πρόκειται να παντρευτούν θα πρέπει να έχουν συμπληρώσει το 18ο έτος της ηλικίας τους. Σε περίπτωση που δεν συμβαίνει αυτό, απαιτείται γονική συναίνεση.</a:t>
            </a:r>
            <a:endParaRPr lang="el-GR" dirty="0">
              <a:solidFill>
                <a:srgbClr val="222222"/>
              </a:solidFill>
              <a:latin typeface="Helvetica Neue"/>
            </a:endParaRPr>
          </a:p>
          <a:p>
            <a:pPr algn="just">
              <a:buFont typeface="Arial"/>
              <a:buChar char="•"/>
            </a:pPr>
            <a:r>
              <a:rPr lang="el-GR" dirty="0">
                <a:solidFill>
                  <a:srgbClr val="000000"/>
                </a:solidFill>
                <a:latin typeface="Helvetica Neue"/>
              </a:rPr>
              <a:t>Δεν πρέπει να συνδέει τους μελλόνυμφους συγγένεια μέχρι τρίτου βαθμού</a:t>
            </a:r>
            <a:endParaRPr lang="el-GR" dirty="0">
              <a:solidFill>
                <a:srgbClr val="222222"/>
              </a:solidFill>
              <a:latin typeface="Helvetica Neue"/>
            </a:endParaRPr>
          </a:p>
          <a:p>
            <a:pPr algn="just">
              <a:buFont typeface="Arial"/>
              <a:buChar char="•"/>
            </a:pPr>
            <a:r>
              <a:rPr lang="el-GR" dirty="0">
                <a:solidFill>
                  <a:srgbClr val="000000"/>
                </a:solidFill>
                <a:latin typeface="Helvetica Neue"/>
              </a:rPr>
              <a:t>Οι μελλόνυμφοι θα πρέπει να είναι κι οι δυο Χριστιανοί. Εάν ο ένας είναι αλλόθρησκος, θα πρέπει να βαπτιστεί πρώτα Χριστιανός.</a:t>
            </a:r>
            <a:endParaRPr lang="el-GR" dirty="0">
              <a:solidFill>
                <a:srgbClr val="222222"/>
              </a:solidFill>
              <a:latin typeface="Helvetica Neue"/>
            </a:endParaRPr>
          </a:p>
          <a:p>
            <a:pPr algn="just">
              <a:buFont typeface="Arial"/>
              <a:buChar char="•"/>
            </a:pPr>
            <a:r>
              <a:rPr lang="el-GR" dirty="0">
                <a:solidFill>
                  <a:srgbClr val="000000"/>
                </a:solidFill>
                <a:latin typeface="Helvetica Neue"/>
              </a:rPr>
              <a:t>Στην περίπτωση γάμου μεταξύ Χριστιανού Ορθόδοξου και Καθολικού ή Προτεστάντη όπου το ζευγάρι επιθυμεί να τελέσει 2 μυστήρια, θα πρέπει το μυστήριο στην ορθόδοξη εκκλησία να είναι το τελευταίο. Αυτό, διότι η Ορθόδοξη εκκλησία δεν αναγνωρίζει το γάμο που έγινε στην Καθολική εκκλησία, ενώ το αντίθετο ισχύει και τότε θα υπάρχει πρόβλημα διγαμίας.</a:t>
            </a:r>
            <a:endParaRPr lang="el-GR" dirty="0">
              <a:solidFill>
                <a:srgbClr val="222222"/>
              </a:solidFill>
              <a:latin typeface="Helvetica Neue"/>
            </a:endParaRPr>
          </a:p>
          <a:p>
            <a:pPr algn="just">
              <a:buFont typeface="Arial"/>
              <a:buChar char="•"/>
            </a:pPr>
            <a:r>
              <a:rPr lang="el-GR" dirty="0">
                <a:solidFill>
                  <a:srgbClr val="000000"/>
                </a:solidFill>
                <a:latin typeface="Helvetica Neue"/>
              </a:rPr>
              <a:t>Τα άτομα θα πρέπει να είναι διανοητικά υγιή ώστε να μπορούν να κατανοήσουν το μυστήριο.</a:t>
            </a:r>
            <a:endParaRPr lang="el-GR" dirty="0">
              <a:solidFill>
                <a:srgbClr val="222222"/>
              </a:solidFill>
              <a:latin typeface="Helvetica Neue"/>
            </a:endParaRPr>
          </a:p>
          <a:p>
            <a:pPr algn="just">
              <a:buFont typeface="Arial"/>
              <a:buChar char="•"/>
            </a:pPr>
            <a:r>
              <a:rPr lang="el-GR" dirty="0">
                <a:solidFill>
                  <a:srgbClr val="000000"/>
                </a:solidFill>
                <a:latin typeface="Helvetica Neue"/>
              </a:rPr>
              <a:t>Για τους αλλοδαπούς που πρόκειται να παντρευτούν απαιτείται άδεια παραμονής. Ειδικότερα, αν ένας από τους δυο μελλόνυμφους είναι αλλοδαπός θα πρέπει να φέρει βεβαίωση του προξένου της χώρας του στην Ελλάδα ότι δεν έχει κώλυμα γάμου (μεταφρασμένη στα ελληνικά), ληξιαρχική πράξη γεννήσεως (μεταφρασμένη στα ελληνικά), άδεια παραμονής ή κάρτα προσωρινής άδειας παραμονής</a:t>
            </a:r>
            <a:r>
              <a:rPr lang="el-GR" dirty="0" smtClean="0">
                <a:solidFill>
                  <a:srgbClr val="000000"/>
                </a:solidFill>
                <a:latin typeface="Helvetica Neue"/>
              </a:rPr>
              <a:t>.</a:t>
            </a:r>
          </a:p>
          <a:p>
            <a:pPr>
              <a:buFont typeface="Arial"/>
              <a:buChar char="•"/>
            </a:pPr>
            <a:endParaRPr lang="el-GR" dirty="0">
              <a:solidFill>
                <a:srgbClr val="000000"/>
              </a:solidFill>
              <a:latin typeface="Helvetica Neue"/>
            </a:endParaRPr>
          </a:p>
          <a:p>
            <a:pPr>
              <a:buNone/>
            </a:pPr>
            <a:r>
              <a:rPr lang="el-GR" dirty="0" smtClean="0">
                <a:solidFill>
                  <a:srgbClr val="000000"/>
                </a:solidFill>
                <a:latin typeface="Helvetica Neue"/>
              </a:rPr>
              <a:t>                                                                                                 </a:t>
            </a:r>
            <a:r>
              <a:rPr lang="en-US" dirty="0" smtClean="0">
                <a:solidFill>
                  <a:srgbClr val="000000"/>
                </a:solidFill>
                <a:latin typeface="Helvetica Neue"/>
              </a:rPr>
              <a:t>             </a:t>
            </a:r>
            <a:r>
              <a:rPr lang="el-GR" dirty="0" smtClean="0">
                <a:solidFill>
                  <a:srgbClr val="000000"/>
                </a:solidFill>
                <a:latin typeface="Helvetica Neue"/>
              </a:rPr>
              <a:t>Πηγή: </a:t>
            </a:r>
            <a:r>
              <a:rPr lang="en-US" dirty="0" smtClean="0">
                <a:solidFill>
                  <a:srgbClr val="000000"/>
                </a:solidFill>
                <a:latin typeface="Helvetica Neue"/>
              </a:rPr>
              <a:t>ogamosmas.gr</a:t>
            </a:r>
            <a:endParaRPr lang="el-GR" dirty="0">
              <a:solidFill>
                <a:srgbClr val="222222"/>
              </a:solidFill>
              <a:latin typeface="Helvetica Neue"/>
            </a:endParaRPr>
          </a:p>
          <a:p>
            <a:endParaRPr lang="el-GR" dirty="0"/>
          </a:p>
        </p:txBody>
      </p:sp>
    </p:spTree>
    <p:extLst>
      <p:ext uri="{BB962C8B-B14F-4D97-AF65-F5344CB8AC3E}">
        <p14:creationId xmlns="" xmlns:p14="http://schemas.microsoft.com/office/powerpoint/2010/main" val="150627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Ποιήματα </a:t>
            </a:r>
            <a:endParaRPr lang="el-GR" dirty="0"/>
          </a:p>
        </p:txBody>
      </p:sp>
      <p:sp>
        <p:nvSpPr>
          <p:cNvPr id="3" name="Θέση περιεχομένου 2"/>
          <p:cNvSpPr>
            <a:spLocks noGrp="1"/>
          </p:cNvSpPr>
          <p:nvPr>
            <p:ph sz="half" idx="1"/>
          </p:nvPr>
        </p:nvSpPr>
        <p:spPr>
          <a:xfrm>
            <a:off x="467544" y="1556792"/>
            <a:ext cx="4038600" cy="4525963"/>
          </a:xfrm>
        </p:spPr>
        <p:txBody>
          <a:bodyPr numCol="2">
            <a:normAutofit fontScale="47500" lnSpcReduction="20000"/>
          </a:bodyPr>
          <a:lstStyle/>
          <a:p>
            <a:pPr marL="0" indent="0">
              <a:buNone/>
            </a:pPr>
            <a:endParaRPr lang="el-GR" dirty="0" smtClean="0"/>
          </a:p>
          <a:p>
            <a:pPr marL="0" indent="0">
              <a:buNone/>
            </a:pPr>
            <a:r>
              <a:rPr lang="el-GR" dirty="0" smtClean="0"/>
              <a:t>Πάνω στο άσπρο χαρτί ζωγραφίζω ένα σπιτάκι </a:t>
            </a:r>
          </a:p>
          <a:p>
            <a:pPr marL="0" indent="0">
              <a:buNone/>
            </a:pPr>
            <a:r>
              <a:rPr lang="el-GR" dirty="0" smtClean="0"/>
              <a:t>καναπέ χαλί τζάκι </a:t>
            </a:r>
          </a:p>
          <a:p>
            <a:pPr marL="0" indent="0">
              <a:buNone/>
            </a:pPr>
            <a:endParaRPr lang="el-GR" dirty="0"/>
          </a:p>
          <a:p>
            <a:pPr marL="0" indent="0">
              <a:buNone/>
            </a:pPr>
            <a:r>
              <a:rPr lang="el-GR" dirty="0" smtClean="0"/>
              <a:t>Καθιστούς στον καναπέ </a:t>
            </a:r>
          </a:p>
          <a:p>
            <a:pPr marL="0" indent="0">
              <a:buNone/>
            </a:pPr>
            <a:r>
              <a:rPr lang="el-GR" dirty="0" smtClean="0"/>
              <a:t>Σχεδιάζω έναν πατέρα </a:t>
            </a:r>
          </a:p>
          <a:p>
            <a:pPr marL="0" indent="0">
              <a:buNone/>
            </a:pPr>
            <a:r>
              <a:rPr lang="el-GR" dirty="0" smtClean="0"/>
              <a:t>δύο παιδιά κι μία μητέρα </a:t>
            </a:r>
          </a:p>
          <a:p>
            <a:pPr marL="0" indent="0">
              <a:buNone/>
            </a:pPr>
            <a:endParaRPr lang="el-GR" dirty="0"/>
          </a:p>
          <a:p>
            <a:pPr marL="0" indent="0">
              <a:buNone/>
            </a:pPr>
            <a:r>
              <a:rPr lang="el-GR" dirty="0" smtClean="0"/>
              <a:t>Κι επειδή θέλω πολύ </a:t>
            </a:r>
          </a:p>
          <a:p>
            <a:pPr marL="0" indent="0">
              <a:buNone/>
            </a:pPr>
            <a:r>
              <a:rPr lang="el-GR" dirty="0" smtClean="0"/>
              <a:t>Να φανεί η ζωγραφιά μου </a:t>
            </a:r>
          </a:p>
          <a:p>
            <a:pPr marL="0" indent="0">
              <a:buNone/>
            </a:pPr>
            <a:r>
              <a:rPr lang="el-GR" dirty="0" smtClean="0"/>
              <a:t>Η χαρά που έχει η καρδιά μου </a:t>
            </a:r>
          </a:p>
          <a:p>
            <a:pPr marL="0" indent="0">
              <a:buNone/>
            </a:pPr>
            <a:endParaRPr lang="el-GR" dirty="0"/>
          </a:p>
          <a:p>
            <a:pPr marL="0" indent="0">
              <a:buNone/>
            </a:pPr>
            <a:r>
              <a:rPr lang="el-GR" dirty="0" smtClean="0"/>
              <a:t>Των χειλιών τις άκρες  κάνω </a:t>
            </a:r>
          </a:p>
          <a:p>
            <a:pPr marL="0" indent="0">
              <a:buNone/>
            </a:pPr>
            <a:r>
              <a:rPr lang="el-GR" dirty="0" smtClean="0"/>
              <a:t>Προς τα πάνω να κοιτάνε </a:t>
            </a:r>
          </a:p>
          <a:p>
            <a:pPr marL="0" indent="0">
              <a:buNone/>
            </a:pPr>
            <a:r>
              <a:rPr lang="el-GR" dirty="0" smtClean="0"/>
              <a:t>Κι έτσι όλοι τους γελάνε</a:t>
            </a:r>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r>
              <a:rPr lang="el-GR" dirty="0" smtClean="0"/>
              <a:t>Πηγή: </a:t>
            </a:r>
            <a:r>
              <a:rPr lang="en-US" dirty="0" err="1" smtClean="0"/>
              <a:t>Kindy</a:t>
            </a:r>
            <a:r>
              <a:rPr lang="en-US" dirty="0" smtClean="0"/>
              <a:t> Kids. gr</a:t>
            </a:r>
            <a:endParaRPr lang="el-GR" dirty="0"/>
          </a:p>
          <a:p>
            <a:pPr marL="0" indent="0">
              <a:buNone/>
            </a:pPr>
            <a:r>
              <a:rPr lang="el-GR" dirty="0" smtClean="0"/>
              <a:t>                 </a:t>
            </a:r>
          </a:p>
          <a:p>
            <a:endParaRPr lang="el-GR" dirty="0"/>
          </a:p>
        </p:txBody>
      </p:sp>
      <p:sp>
        <p:nvSpPr>
          <p:cNvPr id="4" name="Θέση περιεχομένου 3"/>
          <p:cNvSpPr>
            <a:spLocks noGrp="1"/>
          </p:cNvSpPr>
          <p:nvPr>
            <p:ph sz="half" idx="2"/>
          </p:nvPr>
        </p:nvSpPr>
        <p:spPr>
          <a:xfrm>
            <a:off x="4283968" y="1628800"/>
            <a:ext cx="4860032" cy="4525963"/>
          </a:xfrm>
        </p:spPr>
        <p:txBody>
          <a:bodyPr>
            <a:normAutofit fontScale="47500" lnSpcReduction="20000"/>
          </a:bodyPr>
          <a:lstStyle/>
          <a:p>
            <a:pPr marL="0" indent="0">
              <a:buNone/>
            </a:pPr>
            <a:r>
              <a:rPr lang="el-GR" dirty="0" smtClean="0"/>
              <a:t>Ένα θερμό καλωσόρισμα </a:t>
            </a:r>
          </a:p>
          <a:p>
            <a:pPr marL="0" indent="0">
              <a:buNone/>
            </a:pPr>
            <a:r>
              <a:rPr lang="el-GR" dirty="0" smtClean="0"/>
              <a:t>Πως το κάνεις </a:t>
            </a:r>
          </a:p>
          <a:p>
            <a:pPr marL="0" indent="0">
              <a:buNone/>
            </a:pPr>
            <a:r>
              <a:rPr lang="el-GR" dirty="0" smtClean="0"/>
              <a:t>Λόγια καλοσύνης </a:t>
            </a:r>
          </a:p>
          <a:p>
            <a:pPr marL="0" indent="0">
              <a:buNone/>
            </a:pPr>
            <a:r>
              <a:rPr lang="el-GR" dirty="0" smtClean="0"/>
              <a:t>Και επίσης άνεση </a:t>
            </a:r>
          </a:p>
          <a:p>
            <a:pPr marL="0" indent="0">
              <a:buNone/>
            </a:pPr>
            <a:endParaRPr lang="el-GR" dirty="0"/>
          </a:p>
          <a:p>
            <a:pPr marL="0" indent="0">
              <a:buNone/>
            </a:pPr>
            <a:r>
              <a:rPr lang="el-GR" dirty="0" smtClean="0"/>
              <a:t>Μια τέλεια μικρή μονάδα </a:t>
            </a:r>
          </a:p>
          <a:p>
            <a:pPr marL="0" indent="0">
              <a:buNone/>
            </a:pPr>
            <a:r>
              <a:rPr lang="el-GR" dirty="0" smtClean="0"/>
              <a:t>Τόσο χαρούμενος </a:t>
            </a:r>
          </a:p>
          <a:p>
            <a:pPr marL="0" indent="0">
              <a:buNone/>
            </a:pPr>
            <a:r>
              <a:rPr lang="el-GR" dirty="0" smtClean="0"/>
              <a:t>Παλιές φωτογραφίες </a:t>
            </a:r>
          </a:p>
          <a:p>
            <a:pPr marL="0" indent="0">
              <a:buNone/>
            </a:pPr>
            <a:r>
              <a:rPr lang="el-GR" dirty="0" smtClean="0"/>
              <a:t>Δείξτε σε κάθε αγαπημένο πρόσωπο</a:t>
            </a:r>
          </a:p>
          <a:p>
            <a:pPr marL="0" indent="0">
              <a:buNone/>
            </a:pPr>
            <a:endParaRPr lang="el-GR" dirty="0"/>
          </a:p>
          <a:p>
            <a:pPr marL="0" indent="0">
              <a:buNone/>
            </a:pPr>
            <a:r>
              <a:rPr lang="el-GR" dirty="0" smtClean="0"/>
              <a:t>Οικογενειακά δείπνα </a:t>
            </a:r>
          </a:p>
          <a:p>
            <a:pPr marL="0" indent="0">
              <a:buNone/>
            </a:pPr>
            <a:r>
              <a:rPr lang="el-GR" dirty="0" smtClean="0"/>
              <a:t>Συζητήσεις της ημέρας σας </a:t>
            </a:r>
          </a:p>
          <a:p>
            <a:pPr marL="0" indent="0">
              <a:buNone/>
            </a:pPr>
            <a:r>
              <a:rPr lang="el-GR" dirty="0" smtClean="0"/>
              <a:t>Λέγοντας  δεν χρειάζεται να είστε πιο αδύνατοι</a:t>
            </a:r>
          </a:p>
          <a:p>
            <a:pPr marL="0" indent="0">
              <a:buNone/>
            </a:pPr>
            <a:r>
              <a:rPr lang="el-GR" dirty="0" smtClean="0"/>
              <a:t>Κάνοντας αυτό το συνοφρύωμα να φύγει</a:t>
            </a:r>
          </a:p>
          <a:p>
            <a:pPr marL="0" indent="0">
              <a:buNone/>
            </a:pPr>
            <a:endParaRPr lang="el-GR" dirty="0"/>
          </a:p>
          <a:p>
            <a:pPr marL="0" indent="0">
              <a:buNone/>
            </a:pPr>
            <a:r>
              <a:rPr lang="el-GR" dirty="0" smtClean="0"/>
              <a:t>Πριν πάτε για ύπνο </a:t>
            </a:r>
          </a:p>
          <a:p>
            <a:pPr marL="0" indent="0">
              <a:buNone/>
            </a:pPr>
            <a:r>
              <a:rPr lang="el-GR" dirty="0" smtClean="0"/>
              <a:t>Πάντα λέγεται καληνύχτα </a:t>
            </a:r>
          </a:p>
          <a:p>
            <a:pPr marL="0" indent="0">
              <a:buNone/>
            </a:pPr>
            <a:endParaRPr lang="el-GR" dirty="0"/>
          </a:p>
          <a:p>
            <a:pPr marL="0" indent="0">
              <a:buNone/>
            </a:pPr>
            <a:r>
              <a:rPr lang="el-GR" dirty="0" smtClean="0"/>
              <a:t>Μια οικογένεια θα είμαστε </a:t>
            </a:r>
          </a:p>
          <a:p>
            <a:pPr marL="0" indent="0">
              <a:buNone/>
            </a:pPr>
            <a:r>
              <a:rPr lang="el-GR" dirty="0" smtClean="0"/>
              <a:t>Μια οικογένεια θα δείτε    </a:t>
            </a:r>
            <a:endParaRPr lang="en-US" dirty="0" smtClean="0"/>
          </a:p>
          <a:p>
            <a:pPr marL="0" indent="0">
              <a:buNone/>
            </a:pPr>
            <a:r>
              <a:rPr lang="en-US" dirty="0"/>
              <a:t> </a:t>
            </a:r>
            <a:endParaRPr lang="en-US" dirty="0" smtClean="0"/>
          </a:p>
          <a:p>
            <a:pPr marL="0" indent="0">
              <a:buNone/>
            </a:pPr>
            <a:endParaRPr lang="el-GR" dirty="0" smtClean="0"/>
          </a:p>
        </p:txBody>
      </p:sp>
    </p:spTree>
    <p:extLst>
      <p:ext uri="{BB962C8B-B14F-4D97-AF65-F5344CB8AC3E}">
        <p14:creationId xmlns="" xmlns:p14="http://schemas.microsoft.com/office/powerpoint/2010/main" val="280898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γραπτός λόγος της οικογένεια στην καθημερινότητα </a:t>
            </a:r>
            <a:endParaRPr lang="el-GR" dirty="0"/>
          </a:p>
        </p:txBody>
      </p:sp>
      <p:sp>
        <p:nvSpPr>
          <p:cNvPr id="3" name="Θέση περιεχομένου 2"/>
          <p:cNvSpPr>
            <a:spLocks noGrp="1"/>
          </p:cNvSpPr>
          <p:nvPr>
            <p:ph idx="1"/>
          </p:nvPr>
        </p:nvSpPr>
        <p:spPr>
          <a:xfrm>
            <a:off x="457200" y="2060848"/>
            <a:ext cx="8229600" cy="4065315"/>
          </a:xfrm>
        </p:spPr>
        <p:txBody>
          <a:bodyPr/>
          <a:lstStyle/>
          <a:p>
            <a:pPr marL="0" indent="0" algn="just">
              <a:buNone/>
            </a:pPr>
            <a:r>
              <a:rPr lang="el-GR" dirty="0" smtClean="0"/>
              <a:t>Ο γραπτός λόγος στην καθημερινότητα μιας οικογένειας μπορεί να σχετίζεται με την καθαριότητα του σπιτιού, με τη λίστα του </a:t>
            </a:r>
            <a:r>
              <a:rPr lang="en-US" dirty="0" smtClean="0"/>
              <a:t>super market, </a:t>
            </a:r>
            <a:r>
              <a:rPr lang="el-GR" dirty="0" smtClean="0"/>
              <a:t>τη φροντίδα του κήπου και πολλά άλλα. </a:t>
            </a:r>
            <a:endParaRPr lang="el-GR" dirty="0"/>
          </a:p>
        </p:txBody>
      </p:sp>
    </p:spTree>
    <p:extLst>
      <p:ext uri="{BB962C8B-B14F-4D97-AF65-F5344CB8AC3E}">
        <p14:creationId xmlns="" xmlns:p14="http://schemas.microsoft.com/office/powerpoint/2010/main" val="398584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ονόματα της οικογένειας </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Τα ονόματα της οικογένειας </a:t>
            </a:r>
            <a:r>
              <a:rPr lang="el-GR" dirty="0" smtClean="0"/>
              <a:t>είναι:</a:t>
            </a:r>
            <a:endParaRPr lang="el-GR" dirty="0" smtClean="0"/>
          </a:p>
          <a:p>
            <a:pPr marL="0" indent="0">
              <a:buNone/>
            </a:pPr>
            <a:r>
              <a:rPr lang="el-GR" dirty="0" smtClean="0"/>
              <a:t>Παππούς </a:t>
            </a:r>
          </a:p>
          <a:p>
            <a:pPr marL="0" indent="0">
              <a:buNone/>
            </a:pPr>
            <a:r>
              <a:rPr lang="el-GR" dirty="0" smtClean="0"/>
              <a:t>Γιαγιά </a:t>
            </a:r>
          </a:p>
          <a:p>
            <a:pPr marL="0" indent="0">
              <a:buNone/>
            </a:pPr>
            <a:r>
              <a:rPr lang="el-GR" dirty="0" smtClean="0"/>
              <a:t>Μαμά </a:t>
            </a:r>
          </a:p>
          <a:p>
            <a:pPr marL="0" indent="0">
              <a:buNone/>
            </a:pPr>
            <a:r>
              <a:rPr lang="el-GR" dirty="0" smtClean="0"/>
              <a:t>Μπαμπάς </a:t>
            </a:r>
          </a:p>
          <a:p>
            <a:pPr marL="0" indent="0">
              <a:buNone/>
            </a:pPr>
            <a:r>
              <a:rPr lang="el-GR" dirty="0" smtClean="0"/>
              <a:t>Θείος </a:t>
            </a:r>
          </a:p>
          <a:p>
            <a:pPr marL="0" indent="0">
              <a:buNone/>
            </a:pPr>
            <a:r>
              <a:rPr lang="el-GR" dirty="0" smtClean="0"/>
              <a:t>Θεία </a:t>
            </a:r>
          </a:p>
          <a:p>
            <a:pPr marL="0" indent="0">
              <a:buNone/>
            </a:pPr>
            <a:r>
              <a:rPr lang="el-GR" dirty="0" smtClean="0"/>
              <a:t>Ξαδέρφια </a:t>
            </a:r>
          </a:p>
          <a:p>
            <a:pPr marL="0" indent="0">
              <a:buNone/>
            </a:pPr>
            <a:r>
              <a:rPr lang="el-GR" dirty="0" smtClean="0"/>
              <a:t>Παιδιά </a:t>
            </a:r>
          </a:p>
        </p:txBody>
      </p:sp>
    </p:spTree>
    <p:extLst>
      <p:ext uri="{BB962C8B-B14F-4D97-AF65-F5344CB8AC3E}">
        <p14:creationId xmlns="" xmlns:p14="http://schemas.microsoft.com/office/powerpoint/2010/main" val="175614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Φωτογραφίες οικογένειας </a:t>
            </a:r>
            <a:endParaRPr lang="el-GR" dirty="0"/>
          </a:p>
        </p:txBody>
      </p:sp>
      <p:pic>
        <p:nvPicPr>
          <p:cNvPr id="5" name="Θέση περιεχομένου 4"/>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251520" y="1628800"/>
            <a:ext cx="3240360" cy="4536504"/>
          </a:xfrm>
        </p:spPr>
      </p:pic>
      <p:pic>
        <p:nvPicPr>
          <p:cNvPr id="4" name="Θέση περιεχομένου 3"/>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3635896" y="1628800"/>
            <a:ext cx="5184576" cy="4545871"/>
          </a:xfrm>
        </p:spPr>
      </p:pic>
    </p:spTree>
    <p:extLst>
      <p:ext uri="{BB962C8B-B14F-4D97-AF65-F5344CB8AC3E}">
        <p14:creationId xmlns="" xmlns:p14="http://schemas.microsoft.com/office/powerpoint/2010/main" val="79326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Φωτογραφία οικογένειας </a:t>
            </a:r>
            <a:endParaRPr lang="el-GR" dirty="0"/>
          </a:p>
        </p:txBody>
      </p:sp>
      <p:pic>
        <p:nvPicPr>
          <p:cNvPr id="8" name="Θέση περιεχομένου 7"/>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3923928" y="1700808"/>
            <a:ext cx="5040560" cy="4320479"/>
          </a:xfrm>
        </p:spPr>
      </p:pic>
      <p:pic>
        <p:nvPicPr>
          <p:cNvPr id="10" name="Θέση περιεχομένου 9"/>
          <p:cNvPicPr>
            <a:picLocks noGrp="1" noChangeAspect="1"/>
          </p:cNvPicPr>
          <p:nvPr>
            <p:ph sz="half" idx="1"/>
          </p:nvPr>
        </p:nvPicPr>
        <p:blipFill>
          <a:blip r:embed="rId3" cstate="print">
            <a:extLst>
              <a:ext uri="{28A0092B-C50C-407E-A947-70E740481C1C}">
                <a14:useLocalDpi xmlns="" xmlns:a14="http://schemas.microsoft.com/office/drawing/2010/main" val="0"/>
              </a:ext>
            </a:extLst>
          </a:blip>
          <a:stretch>
            <a:fillRect/>
          </a:stretch>
        </p:blipFill>
        <p:spPr>
          <a:xfrm>
            <a:off x="251520" y="1844824"/>
            <a:ext cx="3384376" cy="4176464"/>
          </a:xfrm>
        </p:spPr>
      </p:pic>
    </p:spTree>
    <p:extLst>
      <p:ext uri="{BB962C8B-B14F-4D97-AF65-F5344CB8AC3E}">
        <p14:creationId xmlns="" xmlns:p14="http://schemas.microsoft.com/office/powerpoint/2010/main" val="421465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60649"/>
            <a:ext cx="7772400" cy="1656183"/>
          </a:xfrm>
        </p:spPr>
        <p:txBody>
          <a:bodyPr/>
          <a:lstStyle/>
          <a:p>
            <a:r>
              <a:rPr lang="el-GR" dirty="0" smtClean="0"/>
              <a:t>Δημιουργία οικογένειας </a:t>
            </a:r>
            <a:endParaRPr lang="el-GR" dirty="0"/>
          </a:p>
        </p:txBody>
      </p:sp>
      <p:sp>
        <p:nvSpPr>
          <p:cNvPr id="3" name="Υπότιτλος 2"/>
          <p:cNvSpPr>
            <a:spLocks noGrp="1"/>
          </p:cNvSpPr>
          <p:nvPr>
            <p:ph type="subTitle" idx="1"/>
          </p:nvPr>
        </p:nvSpPr>
        <p:spPr>
          <a:xfrm>
            <a:off x="1043608" y="1916832"/>
            <a:ext cx="6984776" cy="4536504"/>
          </a:xfrm>
        </p:spPr>
        <p:txBody>
          <a:bodyPr>
            <a:normAutofit fontScale="47500" lnSpcReduction="20000"/>
          </a:bodyPr>
          <a:lstStyle/>
          <a:p>
            <a:pPr algn="just">
              <a:lnSpc>
                <a:spcPct val="120000"/>
              </a:lnSpc>
            </a:pPr>
            <a:r>
              <a:rPr lang="el-GR" dirty="0" smtClean="0">
                <a:solidFill>
                  <a:schemeClr val="tx1">
                    <a:lumMod val="95000"/>
                    <a:lumOff val="5000"/>
                  </a:schemeClr>
                </a:solidFill>
              </a:rPr>
              <a:t>Μετά τον γάμο, δεν υπάρχει καλύτερο πράγμα από το να ανήκεις σε μια οικογένεια. Τη δική σου. Αυτή που θα πλάσεις με τα χέρια σου, την ψυχή σου, την ίδια σου τη ζωή. Να έρχεσαι σπίτι και να μένεις μέσα. Να ανήκει ο ένας στον άλλο </a:t>
            </a:r>
          </a:p>
          <a:p>
            <a:pPr algn="just">
              <a:lnSpc>
                <a:spcPct val="120000"/>
              </a:lnSpc>
            </a:pPr>
            <a:r>
              <a:rPr lang="el-GR" dirty="0" smtClean="0">
                <a:solidFill>
                  <a:schemeClr val="tx1">
                    <a:lumMod val="95000"/>
                    <a:lumOff val="5000"/>
                  </a:schemeClr>
                </a:solidFill>
              </a:rPr>
              <a:t>Με το γάμο αρχίζουμε να βλέπουμε τη ζωή σαν μια πρόκληση γεμάτη από θαυμαστά πράγματα, και την οικογένεια σαν ένα χώρο που μπορούμε να αφήσουμε την σφραγίδα μας και να είμαστε αυτοί που είμαστε χωρίς να χρειάζεται  να αλλάξουμε</a:t>
            </a:r>
            <a:r>
              <a:rPr lang="en-US" dirty="0" smtClean="0">
                <a:solidFill>
                  <a:schemeClr val="tx1">
                    <a:lumMod val="95000"/>
                    <a:lumOff val="5000"/>
                  </a:schemeClr>
                </a:solidFill>
              </a:rPr>
              <a:t> </a:t>
            </a:r>
            <a:r>
              <a:rPr lang="el-GR" dirty="0" smtClean="0">
                <a:solidFill>
                  <a:schemeClr val="tx1">
                    <a:lumMod val="95000"/>
                    <a:lumOff val="5000"/>
                  </a:schemeClr>
                </a:solidFill>
              </a:rPr>
              <a:t>κάτι για να αγαπηθούμε. Σε έναν κόσμο γεμάτο προβλήματα και με ζωή να γίνεται ολοένα και πιο δύσκολη, ένας από τους ελάχιστους χώρους που απόμεινε στον άνθρωπο και να του επιτρέπει να είναι ο εαυτός του και να εκφράζεται  ελεύθερα είναι το σπίτι του, το οποίο και παλεύει να συντηρήσει.</a:t>
            </a:r>
          </a:p>
          <a:p>
            <a:pPr algn="just">
              <a:lnSpc>
                <a:spcPct val="120000"/>
              </a:lnSpc>
            </a:pPr>
            <a:endParaRPr lang="el-GR" dirty="0" smtClean="0">
              <a:solidFill>
                <a:schemeClr val="tx1">
                  <a:lumMod val="95000"/>
                  <a:lumOff val="5000"/>
                </a:schemeClr>
              </a:solidFill>
            </a:endParaRPr>
          </a:p>
          <a:p>
            <a:pPr algn="just">
              <a:lnSpc>
                <a:spcPct val="120000"/>
              </a:lnSpc>
            </a:pPr>
            <a:r>
              <a:rPr lang="el-GR" dirty="0" smtClean="0">
                <a:solidFill>
                  <a:schemeClr val="tx1">
                    <a:lumMod val="95000"/>
                    <a:lumOff val="5000"/>
                  </a:schemeClr>
                </a:solidFill>
              </a:rPr>
              <a:t>Και έρχονται τα παιδιά. Η οικογένεια ολοκληρώνεται. Παιδιά και γονείς γίνονται το καλύτερο δώρο ο ένας για τον άλλο. Τα παιδιά έχουν δικαίωμα να απαιτούν να τα ακούμε , να τα μεταχειριζόμαστε σαν αυτόνομα άτομα. </a:t>
            </a:r>
          </a:p>
          <a:p>
            <a:endParaRPr lang="el-GR" dirty="0">
              <a:solidFill>
                <a:schemeClr val="tx1">
                  <a:lumMod val="95000"/>
                  <a:lumOff val="5000"/>
                </a:schemeClr>
              </a:solidFill>
            </a:endParaRPr>
          </a:p>
          <a:p>
            <a:r>
              <a:rPr lang="el-GR" dirty="0" smtClean="0">
                <a:solidFill>
                  <a:schemeClr val="tx1">
                    <a:lumMod val="95000"/>
                    <a:lumOff val="5000"/>
                  </a:schemeClr>
                </a:solidFill>
              </a:rPr>
              <a:t>                                                 </a:t>
            </a:r>
          </a:p>
          <a:p>
            <a:r>
              <a:rPr lang="el-GR" dirty="0">
                <a:solidFill>
                  <a:schemeClr val="tx1">
                    <a:lumMod val="95000"/>
                    <a:lumOff val="5000"/>
                  </a:schemeClr>
                </a:solidFill>
              </a:rPr>
              <a:t> </a:t>
            </a:r>
            <a:r>
              <a:rPr lang="el-GR" dirty="0" smtClean="0">
                <a:solidFill>
                  <a:schemeClr val="tx1">
                    <a:lumMod val="95000"/>
                    <a:lumOff val="5000"/>
                  </a:schemeClr>
                </a:solidFill>
              </a:rPr>
              <a:t>    </a:t>
            </a:r>
          </a:p>
          <a:p>
            <a:r>
              <a:rPr lang="el-GR" dirty="0">
                <a:solidFill>
                  <a:schemeClr val="tx1">
                    <a:lumMod val="95000"/>
                    <a:lumOff val="5000"/>
                  </a:schemeClr>
                </a:solidFill>
              </a:rPr>
              <a:t> </a:t>
            </a:r>
            <a:r>
              <a:rPr lang="el-GR" dirty="0" smtClean="0">
                <a:solidFill>
                  <a:schemeClr val="tx1">
                    <a:lumMod val="95000"/>
                    <a:lumOff val="5000"/>
                  </a:schemeClr>
                </a:solidFill>
              </a:rPr>
              <a:t>                                                                                                                                                                Πηγή: </a:t>
            </a:r>
            <a:r>
              <a:rPr lang="en-US" dirty="0" smtClean="0">
                <a:solidFill>
                  <a:schemeClr val="tx1">
                    <a:lumMod val="95000"/>
                    <a:lumOff val="5000"/>
                  </a:schemeClr>
                </a:solidFill>
              </a:rPr>
              <a:t>Top </a:t>
            </a:r>
            <a:r>
              <a:rPr lang="el-GR" dirty="0" smtClean="0">
                <a:solidFill>
                  <a:schemeClr val="tx1">
                    <a:lumMod val="95000"/>
                    <a:lumOff val="5000"/>
                  </a:schemeClr>
                </a:solidFill>
              </a:rPr>
              <a:t>γάμος </a:t>
            </a:r>
          </a:p>
          <a:p>
            <a:endParaRPr lang="el-GR" dirty="0">
              <a:solidFill>
                <a:schemeClr val="tx1">
                  <a:lumMod val="95000"/>
                  <a:lumOff val="5000"/>
                </a:schemeClr>
              </a:solidFill>
            </a:endParaRPr>
          </a:p>
          <a:p>
            <a:endParaRPr lang="el-GR" dirty="0" smtClean="0"/>
          </a:p>
        </p:txBody>
      </p:sp>
    </p:spTree>
    <p:extLst>
      <p:ext uri="{BB962C8B-B14F-4D97-AF65-F5344CB8AC3E}">
        <p14:creationId xmlns="" xmlns:p14="http://schemas.microsoft.com/office/powerpoint/2010/main" val="49100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Προστασία την οικογένειας </a:t>
            </a:r>
            <a:endParaRPr lang="el-GR" dirty="0"/>
          </a:p>
        </p:txBody>
      </p:sp>
      <p:sp>
        <p:nvSpPr>
          <p:cNvPr id="3" name="Θέση περιεχομένου 2"/>
          <p:cNvSpPr>
            <a:spLocks noGrp="1"/>
          </p:cNvSpPr>
          <p:nvPr>
            <p:ph idx="1"/>
          </p:nvPr>
        </p:nvSpPr>
        <p:spPr/>
        <p:txBody>
          <a:bodyPr/>
          <a:lstStyle/>
          <a:p>
            <a:pPr marL="0" indent="0" algn="just">
              <a:buNone/>
            </a:pPr>
            <a:r>
              <a:rPr lang="el-GR" dirty="0" smtClean="0"/>
              <a:t>Η οικογένεια ως ηθική σχέση, διέπεται από τον ηθικό νόμο όπως αυτός εξειδικεύεται μέσω της αρχής μέσου και σκοπού. Έτσι προκύπτουν  τα διάφορα ηθικά καθήκοντα, που αποβλέπουν στην εκπλήρωση του ηθικού σκοπού της οικογένειας. Στη συζυγική σχέση, για παράδειγμα γεννάται το καθήκον αγάπης και ομοφροσύνης, το καθήκον πίστεως, αμοιβαίας βοήθειας, αμοιβαίου σεβασμού και τιμής </a:t>
            </a:r>
            <a:endParaRPr lang="el-GR" dirty="0"/>
          </a:p>
        </p:txBody>
      </p:sp>
    </p:spTree>
    <p:extLst>
      <p:ext uri="{BB962C8B-B14F-4D97-AF65-F5344CB8AC3E}">
        <p14:creationId xmlns="" xmlns:p14="http://schemas.microsoft.com/office/powerpoint/2010/main" val="2992628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Πυρηνική οικογένεια  </a:t>
            </a:r>
            <a:endParaRPr lang="el-GR" dirty="0"/>
          </a:p>
        </p:txBody>
      </p:sp>
      <p:sp>
        <p:nvSpPr>
          <p:cNvPr id="3" name="Θέση περιεχομένου 2"/>
          <p:cNvSpPr>
            <a:spLocks noGrp="1"/>
          </p:cNvSpPr>
          <p:nvPr>
            <p:ph sz="half" idx="1"/>
          </p:nvPr>
        </p:nvSpPr>
        <p:spPr>
          <a:xfrm>
            <a:off x="395536" y="1556792"/>
            <a:ext cx="4038600" cy="4525963"/>
          </a:xfrm>
        </p:spPr>
        <p:txBody>
          <a:bodyPr>
            <a:normAutofit fontScale="77500" lnSpcReduction="20000"/>
          </a:bodyPr>
          <a:lstStyle/>
          <a:p>
            <a:pPr marL="0" indent="0">
              <a:buNone/>
            </a:pPr>
            <a:r>
              <a:rPr lang="el-GR" dirty="0">
                <a:solidFill>
                  <a:srgbClr val="000000"/>
                </a:solidFill>
                <a:latin typeface="Open Sans"/>
              </a:rPr>
              <a:t>Οι πυρηνικές οικογένειες, γνωστές και ως παραδοσιακές οικογένειες, αποτελούνται από 2 γονείς (συνήθως παντρεμένοι) και τα παιδιά τους. Η πυρηνική οικογένεια μπορεί να έχει ένα ή περισσότερα παιδιά τα οποία μπορεί να είναι βιολογικά ή υιοθετημένα. αλλά το βασικό χαρακτηριστικό είναι ότι οι γονείς μεγαλώνουν τα παιδιά τους στο οικογενειακό σπίτι</a:t>
            </a:r>
            <a:r>
              <a:rPr lang="el-GR" dirty="0" smtClean="0">
                <a:solidFill>
                  <a:srgbClr val="000000"/>
                </a:solidFill>
                <a:latin typeface="Open Sans"/>
              </a:rPr>
              <a:t>.</a:t>
            </a:r>
            <a:endParaRPr lang="en-US" dirty="0" smtClean="0">
              <a:solidFill>
                <a:srgbClr val="000000"/>
              </a:solidFill>
              <a:latin typeface="Open Sans"/>
            </a:endParaRPr>
          </a:p>
          <a:p>
            <a:pPr marL="0" indent="0">
              <a:buNone/>
            </a:pPr>
            <a:r>
              <a:rPr lang="en-US" dirty="0" smtClean="0"/>
              <a:t>                      </a:t>
            </a:r>
          </a:p>
          <a:p>
            <a:pPr marL="0" indent="0">
              <a:buNone/>
            </a:pPr>
            <a:r>
              <a:rPr lang="en-US" dirty="0"/>
              <a:t> </a:t>
            </a:r>
            <a:r>
              <a:rPr lang="en-US" dirty="0" smtClean="0"/>
              <a:t>                                 </a:t>
            </a:r>
            <a:r>
              <a:rPr lang="el-GR" dirty="0" smtClean="0"/>
              <a:t>Πηγή: </a:t>
            </a:r>
            <a:r>
              <a:rPr lang="en-US" dirty="0" smtClean="0"/>
              <a:t>KIDOT</a:t>
            </a:r>
            <a:endParaRPr lang="el-GR" dirty="0"/>
          </a:p>
        </p:txBody>
      </p:sp>
      <p:pic>
        <p:nvPicPr>
          <p:cNvPr id="5" name="Θέση περιεχομένου 4"/>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4283968" y="1556792"/>
            <a:ext cx="4608512" cy="4320479"/>
          </a:xfrm>
        </p:spPr>
      </p:pic>
    </p:spTree>
    <p:extLst>
      <p:ext uri="{BB962C8B-B14F-4D97-AF65-F5344CB8AC3E}">
        <p14:creationId xmlns="" xmlns:p14="http://schemas.microsoft.com/office/powerpoint/2010/main" val="42107870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1518</Words>
  <Application>Microsoft Office PowerPoint</Application>
  <PresentationFormat>Προβολή στην οθόνη (4:3)</PresentationFormat>
  <Paragraphs>117</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Οικογένεια Λογοτεχνία  </vt:lpstr>
      <vt:lpstr>Ποιήματα </vt:lpstr>
      <vt:lpstr>Ο γραπτός λόγος της οικογένεια στην καθημερινότητα </vt:lpstr>
      <vt:lpstr>Τα ονόματα της οικογένειας </vt:lpstr>
      <vt:lpstr>Φωτογραφίες οικογένειας </vt:lpstr>
      <vt:lpstr>Φωτογραφία οικογένειας </vt:lpstr>
      <vt:lpstr>Δημιουργία οικογένειας </vt:lpstr>
      <vt:lpstr>Προστασία την οικογένειας </vt:lpstr>
      <vt:lpstr>Πυρηνική οικογένεια  </vt:lpstr>
      <vt:lpstr>Μονογονεϊκή οικογένεια </vt:lpstr>
      <vt:lpstr>Οικογένεια χωρίς παιδιά </vt:lpstr>
      <vt:lpstr>Διευρυμένη οικογένεια </vt:lpstr>
      <vt:lpstr>Θετή οικογένεια </vt:lpstr>
      <vt:lpstr>Οικογένεια στην οποία οι παππούδες αναλαμβάνουν την ανατροφή των παιδιών </vt:lpstr>
      <vt:lpstr>Πολιτικός γάμος </vt:lpstr>
      <vt:lpstr>Θρησκευτικός Γάμος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Οικογένεια Λογοτεχνεία</dc:title>
  <dc:creator>vikon</dc:creator>
  <cp:lastModifiedBy>user</cp:lastModifiedBy>
  <cp:revision>31</cp:revision>
  <dcterms:created xsi:type="dcterms:W3CDTF">2021-11-15T20:00:30Z</dcterms:created>
  <dcterms:modified xsi:type="dcterms:W3CDTF">2021-11-23T10:35:36Z</dcterms:modified>
</cp:coreProperties>
</file>