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8C43CEA-CF3D-4EB2-AF71-7F89AD74E148}" type="datetimeFigureOut">
              <a:rPr lang="el-GR" smtClean="0"/>
              <a:pPr/>
              <a:t>7/11/2021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E79B4A-DA2A-457B-A006-6038024142EF}" type="slidenum">
              <a:rPr lang="el-GR" smtClean="0"/>
              <a:pPr/>
              <a:t>‹#›</a:t>
            </a:fld>
            <a:endParaRPr lang="el-GR"/>
          </a:p>
        </p:txBody>
      </p:sp>
    </p:spTree>
  </p:cSld>
  <p:clrMapOvr>
    <a:masterClrMapping/>
  </p:clrMapOvr>
  <p:transition spd="med" advClick="0"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43CEA-CF3D-4EB2-AF71-7F89AD74E148}" type="datetimeFigureOut">
              <a:rPr lang="el-GR" smtClean="0"/>
              <a:pPr/>
              <a:t>7/11/2021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79B4A-DA2A-457B-A006-6038024142E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5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C:\Users\user\Downloads\&#932;&#963;&#945;&#970;&#954;&#972;&#966;&#954;&#963;&#953;%20-%20&#919;%20&#923;&#943;&#956;&#957;&#951;%20&#932;&#969;&#957;%20&#922;&#973;&#954;&#957;&#969;&#957;.mp3"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87339"/>
            <a:ext cx="7772400" cy="1470025"/>
          </a:xfrm>
        </p:spPr>
        <p:txBody>
          <a:bodyPr>
            <a:noAutofit/>
          </a:bodyPr>
          <a:lstStyle/>
          <a:p>
            <a:r>
              <a:rPr lang="el-G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Η ΟΙΚΟΓΕΝΕΙΑ</a:t>
            </a:r>
            <a:br>
              <a:rPr lang="el-G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l-G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ΙΣΤΟΡΙΑ </a:t>
            </a:r>
            <a:endParaRPr lang="el-G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4 - Υπότιτλος"/>
          <p:cNvSpPr>
            <a:spLocks noGrp="1"/>
          </p:cNvSpPr>
          <p:nvPr>
            <p:ph type="subTitle" idx="1"/>
          </p:nvPr>
        </p:nvSpPr>
        <p:spPr>
          <a:xfrm>
            <a:off x="1371600" y="5886464"/>
            <a:ext cx="6400800" cy="757246"/>
          </a:xfrm>
        </p:spPr>
        <p:txBody>
          <a:bodyPr/>
          <a:lstStyle/>
          <a:p>
            <a:r>
              <a:rPr lang="el-GR" b="1" i="1" dirty="0" smtClean="0">
                <a:solidFill>
                  <a:schemeClr val="tx1"/>
                </a:solidFill>
              </a:rPr>
              <a:t>ΣΟΦΙΑ ΚΑΡΑΠΑΝΟΥ ΣΤ’2</a:t>
            </a:r>
            <a:endParaRPr lang="el-GR" b="1" i="1" dirty="0">
              <a:solidFill>
                <a:schemeClr val="tx1"/>
              </a:solidFill>
            </a:endParaRPr>
          </a:p>
        </p:txBody>
      </p:sp>
      <p:pic>
        <p:nvPicPr>
          <p:cNvPr id="6146" name="Picture 2" descr="Pin by Mary12 on Life quotes | Life quotes, Interesting quotes, Greek quotes"/>
          <p:cNvPicPr>
            <a:picLocks noChangeAspect="1" noChangeArrowheads="1"/>
          </p:cNvPicPr>
          <p:nvPr/>
        </p:nvPicPr>
        <p:blipFill>
          <a:blip r:embed="rId3"/>
          <a:srcRect/>
          <a:stretch>
            <a:fillRect/>
          </a:stretch>
        </p:blipFill>
        <p:spPr bwMode="auto">
          <a:xfrm>
            <a:off x="2143108" y="1857364"/>
            <a:ext cx="4929222" cy="3743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Τσαϊκόφκσι - Η Λίμνη Των Κύκνων.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spd="med" advClick="0" advTm="5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400"/>
                            </p:stCondLst>
                            <p:childTnLst>
                              <p:par>
                                <p:cTn id="10" presetID="13" presetClass="entr" presetSubtype="16" fill="hold" nodeType="after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plus(in)">
                                      <p:cBhvr>
                                        <p:cTn id="12" dur="3000"/>
                                        <p:tgtEl>
                                          <p:spTgt spid="6146"/>
                                        </p:tgtEl>
                                      </p:cBhvr>
                                    </p:animEffect>
                                  </p:childTnLst>
                                </p:cTn>
                              </p:par>
                            </p:childTnLst>
                          </p:cTn>
                        </p:par>
                        <p:par>
                          <p:cTn id="13" fill="hold">
                            <p:stCondLst>
                              <p:cond delay="8400"/>
                            </p:stCondLst>
                            <p:childTnLst>
                              <p:par>
                                <p:cTn id="14" presetID="8" presetClass="entr" presetSubtype="16" fill="hold" grpId="0" nodeType="after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diamond(in)">
                                      <p:cBhvr>
                                        <p:cTn id="16" dur="2000"/>
                                        <p:tgtEl>
                                          <p:spTgt spid="5">
                                            <p:txEl>
                                              <p:pRg st="0" end="0"/>
                                            </p:txEl>
                                          </p:spTgt>
                                        </p:tgtEl>
                                      </p:cBhvr>
                                    </p:animEffect>
                                  </p:childTnLst>
                                </p:cTn>
                              </p:par>
                            </p:childTnLst>
                          </p:cTn>
                        </p:par>
                        <p:par>
                          <p:cTn id="17" fill="hold">
                            <p:stCondLst>
                              <p:cond delay="10400"/>
                            </p:stCondLst>
                            <p:childTnLst>
                              <p:par>
                                <p:cTn id="18" presetID="1" presetClass="mediacall" presetSubtype="0" fill="hold" nodeType="afterEffect">
                                  <p:stCondLst>
                                    <p:cond delay="0"/>
                                  </p:stCondLst>
                                  <p:childTnLst>
                                    <p:cmd type="call" cmd="playFrom(0.0)">
                                      <p:cBhvr>
                                        <p:cTn id="19"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0"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71422"/>
            <a:ext cx="8786874" cy="1143000"/>
          </a:xfrm>
        </p:spPr>
        <p:txBody>
          <a:bodyPr>
            <a:noAutofit/>
          </a:bodyPr>
          <a:lstStyle/>
          <a:p>
            <a:r>
              <a:rPr lang="el-G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Η ΟΙΚΟΓΕΝΕΙΑ ΣΤΗΝ ΑΡΧΑΙΑ ΕΛΛΑΔΑ</a:t>
            </a:r>
            <a:endParaRPr lang="el-GR"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 Κατακόρυφος πάπυρος"/>
          <p:cNvSpPr/>
          <p:nvPr/>
        </p:nvSpPr>
        <p:spPr>
          <a:xfrm>
            <a:off x="214282" y="1428736"/>
            <a:ext cx="5072066" cy="5072098"/>
          </a:xfrm>
          <a:prstGeom prst="verticalScroll">
            <a:avLst>
              <a:gd name="adj" fmla="val 17118"/>
            </a:avLst>
          </a:prstGeom>
          <a:blipFill>
            <a:blip r:embed="rId2"/>
            <a:tile tx="0" ty="0" sx="100000" sy="100000" flip="none" algn="tl"/>
          </a:bli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tx1"/>
                </a:solidFill>
              </a:rPr>
              <a:t>Στην Αρχαία Ελλάδα οικογένεια σήμαινε την ορθή διαχείριση ενός νοικοκυριού. Ο οίκος ήταν το σύνολο ανθρώπων και πραγμάτων τους που αποτελούσαν μια οικογένεια και την περιουσία της.</a:t>
            </a:r>
            <a:endParaRPr lang="el-GR" sz="2400" b="1" i="1" dirty="0"/>
          </a:p>
        </p:txBody>
      </p:sp>
      <p:pic>
        <p:nvPicPr>
          <p:cNvPr id="4098" name="Picture 2" descr="Το παιδί κι η ανατροφή του στην Αρχαία Ελλάδα – Αντικλείδι"/>
          <p:cNvPicPr>
            <a:picLocks noChangeAspect="1" noChangeArrowheads="1"/>
          </p:cNvPicPr>
          <p:nvPr/>
        </p:nvPicPr>
        <p:blipFill>
          <a:blip r:embed="rId3"/>
          <a:srcRect/>
          <a:stretch>
            <a:fillRect/>
          </a:stretch>
        </p:blipFill>
        <p:spPr bwMode="auto">
          <a:xfrm>
            <a:off x="5000628" y="2714620"/>
            <a:ext cx="3714776" cy="2488901"/>
          </a:xfrm>
          <a:prstGeom prst="snip2DiagRect">
            <a:avLst>
              <a:gd name="adj1" fmla="val 0"/>
              <a:gd name="adj2" fmla="val 17224"/>
            </a:avLst>
          </a:prstGeom>
          <a:solidFill>
            <a:srgbClr val="FFFFFF">
              <a:shade val="85000"/>
            </a:srgbClr>
          </a:solidFill>
          <a:ln w="88900" cap="sq">
            <a:solidFill>
              <a:schemeClr val="accent6">
                <a:lumMod val="5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advClick="0" advTm="5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par>
                          <p:cTn id="8" fill="hold">
                            <p:stCondLst>
                              <p:cond delay="3600"/>
                            </p:stCondLst>
                            <p:childTnLst>
                              <p:par>
                                <p:cTn id="9" presetID="7" presetClass="entr" presetSubtype="4" fill="hold" grpId="0" nodeType="afterEffect">
                                  <p:stCondLst>
                                    <p:cond delay="0"/>
                                  </p:stCondLst>
                                  <p:iterate type="lt">
                                    <p:tmPct val="0"/>
                                  </p:iterate>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600"/>
                            </p:stCondLst>
                            <p:childTnLst>
                              <p:par>
                                <p:cTn id="14" presetID="6" presetClass="entr" presetSubtype="16" fill="hold" nodeType="after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circle(in)">
                                      <p:cBhvr>
                                        <p:cTn id="16" dur="3000"/>
                                        <p:tgtEl>
                                          <p:spTgt spid="4098"/>
                                        </p:tgtEl>
                                      </p:cBhvr>
                                    </p:animEffect>
                                  </p:childTnLst>
                                </p:cTn>
                              </p:par>
                            </p:childTnLst>
                          </p:cTn>
                        </p:par>
                        <p:par>
                          <p:cTn id="17" fill="hold">
                            <p:stCondLst>
                              <p:cond delay="8600"/>
                            </p:stCondLst>
                            <p:childTnLst>
                              <p:par>
                                <p:cTn id="18" presetID="18" presetClass="emph" presetSubtype="0" fill="hold" grpId="1" nodeType="afterEffect">
                                  <p:stCondLst>
                                    <p:cond delay="0"/>
                                  </p:stCondLst>
                                  <p:iterate type="lt">
                                    <p:tmPct val="4000"/>
                                  </p:iterate>
                                  <p:childTnLst>
                                    <p:set>
                                      <p:cBhvr override="childStyle">
                                        <p:cTn id="19" dur="500" fill="hold"/>
                                        <p:tgtEl>
                                          <p:spTgt spid="5"/>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1143000"/>
          </a:xfrm>
        </p:spPr>
        <p:txBody>
          <a:bodyPr>
            <a:normAutofit fontScale="90000"/>
          </a:bodyPr>
          <a:lstStyle/>
          <a:p>
            <a:r>
              <a:rPr lang="el-G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Η ΟΙΚΟΓΕΝΕΙΑ ΣΤΗΝ ΑΡΧΑΙΑ ΕΛΛΑΔΑ</a:t>
            </a:r>
            <a:endParaRPr lang="el-GR" dirty="0"/>
          </a:p>
        </p:txBody>
      </p:sp>
      <p:sp>
        <p:nvSpPr>
          <p:cNvPr id="4" name="3 - Οριζόντιος πάπυρος"/>
          <p:cNvSpPr/>
          <p:nvPr/>
        </p:nvSpPr>
        <p:spPr>
          <a:xfrm>
            <a:off x="214282" y="1643050"/>
            <a:ext cx="5143536" cy="3571900"/>
          </a:xfrm>
          <a:prstGeom prst="horizontalScroll">
            <a:avLst>
              <a:gd name="adj" fmla="val 16451"/>
            </a:avLst>
          </a:prstGeom>
          <a:blipFill>
            <a:blip r:embed="rId2"/>
            <a:tile tx="0" ty="0" sx="100000" sy="100000" flip="none" algn="tl"/>
          </a:bli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tx1"/>
                </a:solidFill>
              </a:rPr>
              <a:t>Στην Αρχαία Ελλάδα η οικογένεια ήταν πατριαρχική. Την αποτελούσαν</a:t>
            </a:r>
            <a:r>
              <a:rPr lang="en-US" sz="2400" b="1" i="1" dirty="0" smtClean="0">
                <a:solidFill>
                  <a:schemeClr val="tx1"/>
                </a:solidFill>
              </a:rPr>
              <a:t>:</a:t>
            </a:r>
            <a:r>
              <a:rPr lang="el-GR" sz="2400" b="1" i="1" dirty="0" smtClean="0">
                <a:solidFill>
                  <a:schemeClr val="tx1"/>
                </a:solidFill>
              </a:rPr>
              <a:t> γέροντες , οι γονείς με τα παιδιά, οι στενοί συγγενείς, οι υπηρέτες και οι βοηθοί με τις οικογένειές τους.</a:t>
            </a:r>
            <a:endParaRPr lang="el-GR" sz="2400" b="1" i="1" dirty="0">
              <a:solidFill>
                <a:schemeClr val="tx1"/>
              </a:solidFill>
            </a:endParaRPr>
          </a:p>
        </p:txBody>
      </p:sp>
      <p:pic>
        <p:nvPicPr>
          <p:cNvPr id="3074" name="Picture 2" descr="Ταξίδι στην αρχαία Ελλάδα: Η ιατρική στην Αρχαία Ελλάδα"/>
          <p:cNvPicPr>
            <a:picLocks noChangeAspect="1" noChangeArrowheads="1"/>
          </p:cNvPicPr>
          <p:nvPr/>
        </p:nvPicPr>
        <p:blipFill>
          <a:blip r:embed="rId3"/>
          <a:srcRect/>
          <a:stretch>
            <a:fillRect/>
          </a:stretch>
        </p:blipFill>
        <p:spPr bwMode="auto">
          <a:xfrm>
            <a:off x="5643570" y="2928934"/>
            <a:ext cx="3248613" cy="2555575"/>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med" advClick="0" advTm="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par>
                          <p:cTn id="8" fill="hold">
                            <p:stCondLst>
                              <p:cond delay="3600"/>
                            </p:stCondLst>
                            <p:childTnLst>
                              <p:par>
                                <p:cTn id="9" presetID="9" presetClass="entr" presetSubtype="0" fill="hold" grpId="0" nodeType="afterEffect">
                                  <p:stCondLst>
                                    <p:cond delay="0"/>
                                  </p:stCondLst>
                                  <p:iterate type="wd">
                                    <p:tmPct val="0"/>
                                  </p:iterate>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par>
                          <p:cTn id="12" fill="hold">
                            <p:stCondLst>
                              <p:cond delay="5600"/>
                            </p:stCondLst>
                            <p:childTnLst>
                              <p:par>
                                <p:cTn id="13" presetID="8" presetClass="entr" presetSubtype="16" fill="hold" nodeType="after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diamond(in)">
                                      <p:cBhvr>
                                        <p:cTn id="15" dur="2000"/>
                                        <p:tgtEl>
                                          <p:spTgt spid="3074"/>
                                        </p:tgtEl>
                                      </p:cBhvr>
                                    </p:animEffect>
                                  </p:childTnLst>
                                </p:cTn>
                              </p:par>
                            </p:childTnLst>
                          </p:cTn>
                        </p:par>
                        <p:par>
                          <p:cTn id="16" fill="hold">
                            <p:stCondLst>
                              <p:cond delay="7600"/>
                            </p:stCondLst>
                            <p:childTnLst>
                              <p:par>
                                <p:cTn id="17" presetID="3" presetClass="emph" presetSubtype="2" fill="hold" grpId="1" nodeType="afterEffect">
                                  <p:stCondLst>
                                    <p:cond delay="0"/>
                                  </p:stCondLst>
                                  <p:iterate type="wd">
                                    <p:tmPct val="10000"/>
                                  </p:iterate>
                                  <p:childTnLst>
                                    <p:animClr clrSpc="rgb">
                                      <p:cBhvr override="childStyle">
                                        <p:cTn id="18" dur="2000" fill="hold"/>
                                        <p:tgtEl>
                                          <p:spTgt spid="4"/>
                                        </p:tgtEl>
                                        <p:attrNameLst>
                                          <p:attrName>style.color</p:attrName>
                                        </p:attrNameLst>
                                      </p:cBhvr>
                                      <p:to>
                                        <a:srgbClr val="003399"/>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Η ΟΙΚΟΓΕΝΕΙΑ ΣΤΟ ΒΥΖΑΝΤΙΟ</a:t>
            </a:r>
            <a:endParaRPr lang="el-GR"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4 - Κυματισμός"/>
          <p:cNvSpPr/>
          <p:nvPr/>
        </p:nvSpPr>
        <p:spPr>
          <a:xfrm>
            <a:off x="357158" y="1643050"/>
            <a:ext cx="6286544" cy="3214710"/>
          </a:xfrm>
          <a:prstGeom prst="wave">
            <a:avLst>
              <a:gd name="adj1" fmla="val 13955"/>
              <a:gd name="adj2" fmla="val 0"/>
            </a:avLst>
          </a:prstGeom>
          <a:blipFill>
            <a:blip r:embed="rId2"/>
            <a:tile tx="0" ty="0" sx="100000" sy="100000" flip="none" algn="tl"/>
          </a:bli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tx1"/>
                </a:solidFill>
              </a:rPr>
              <a:t>Στο Βυζάντιο η οικογένεια είχε διαφορετική σε σχέση με την Αρχαία Ελλάδα . Αποτελούνταν από τους γονείς και τα παιδιά.  Υπήρχαν κάποιες </a:t>
            </a:r>
            <a:r>
              <a:rPr lang="el-GR" sz="2400" b="1" i="1" dirty="0" smtClean="0">
                <a:solidFill>
                  <a:schemeClr val="tx1"/>
                </a:solidFill>
              </a:rPr>
              <a:t>ιδιαιτερότητες </a:t>
            </a:r>
            <a:r>
              <a:rPr lang="el-GR" sz="2400" b="1" i="1" dirty="0" smtClean="0">
                <a:solidFill>
                  <a:schemeClr val="tx1"/>
                </a:solidFill>
              </a:rPr>
              <a:t>με </a:t>
            </a:r>
            <a:r>
              <a:rPr lang="el-GR" sz="2400" b="1" i="1" dirty="0" smtClean="0">
                <a:solidFill>
                  <a:schemeClr val="tx1"/>
                </a:solidFill>
              </a:rPr>
              <a:t>σχέση τα κορίτσια.</a:t>
            </a:r>
            <a:endParaRPr lang="el-GR" sz="2400" b="1" i="1" dirty="0">
              <a:solidFill>
                <a:schemeClr val="tx1"/>
              </a:solidFill>
            </a:endParaRPr>
          </a:p>
        </p:txBody>
      </p:sp>
      <p:pic>
        <p:nvPicPr>
          <p:cNvPr id="3074" name="Picture 2" descr="Η θέση του παιδιού στη βυζαντινή κοινωνία | Διακόνημα"/>
          <p:cNvPicPr>
            <a:picLocks noChangeAspect="1" noChangeArrowheads="1"/>
          </p:cNvPicPr>
          <p:nvPr/>
        </p:nvPicPr>
        <p:blipFill>
          <a:blip r:embed="rId3"/>
          <a:srcRect/>
          <a:stretch>
            <a:fillRect/>
          </a:stretch>
        </p:blipFill>
        <p:spPr bwMode="auto">
          <a:xfrm>
            <a:off x="6572264" y="4572008"/>
            <a:ext cx="2214578" cy="1993121"/>
          </a:xfrm>
          <a:prstGeom prst="rect">
            <a:avLst/>
          </a:prstGeom>
          <a:noFill/>
        </p:spPr>
      </p:pic>
      <p:sp>
        <p:nvSpPr>
          <p:cNvPr id="3076" name="AutoShape 4" descr="Η ΚΑΘΗΜΕΡΙΝΗ ΖΩΗ ΣΤΟ ΒΥΖΑΝΤΙΟ -ΟΙΚΟΓΕΝΕΙΑΚΗ ΖΩ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078" name="AutoShape 6" descr="Η ΚΑΘΗΜΕΡΙΝΗ ΖΩΗ ΣΤΟ ΒΥΖΑΝΤΙΟ -ΟΙΚΟΓΕΝΕΙΑΚΗ ΖΩΗ-"/>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080" name="AutoShape 8" descr="ΙΣΤΟΡΙΑ: Η ΒΥΖΑΝΤΙΝΗ ΟΙΚΟΓΕΝ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082" name="AutoShape 10" descr="ΙΣΤΟΡΙΑ: Η ΒΥΖΑΝΤΙΝΗ ΟΙΚΟΓΕΝ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spd="med" advClick="0" advTm="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6200"/>
                            </p:stCondLst>
                            <p:childTnLst>
                              <p:par>
                                <p:cTn id="9" presetID="6"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par>
                          <p:cTn id="12" fill="hold">
                            <p:stCondLst>
                              <p:cond delay="8200"/>
                            </p:stCondLst>
                            <p:childTnLst>
                              <p:par>
                                <p:cTn id="13" presetID="21" presetClass="entr" presetSubtype="4" fill="hold" nodeType="after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wheel(4)">
                                      <p:cBhvr>
                                        <p:cTn id="15" dur="2000"/>
                                        <p:tgtEl>
                                          <p:spTgt spid="3074"/>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1" nodeType="clickEffect">
                                  <p:stCondLst>
                                    <p:cond delay="0"/>
                                  </p:stCondLst>
                                  <p:childTnLst>
                                    <p:animEffect transition="out" filter="fade">
                                      <p:cBhvr>
                                        <p:cTn id="19" dur="1000" tmFilter="0, 0; .2, .5; .8, .5; 1, 0"/>
                                        <p:tgtEl>
                                          <p:spTgt spid="5"/>
                                        </p:tgtEl>
                                      </p:cBhvr>
                                    </p:animEffect>
                                    <p:animScale>
                                      <p:cBhvr>
                                        <p:cTn id="20"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1143000"/>
          </a:xfrm>
        </p:spPr>
        <p:txBody>
          <a:bodyPr>
            <a:normAutofit/>
          </a:bodyPr>
          <a:lstStyle/>
          <a:p>
            <a:r>
              <a:rPr lang="el-G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Η ΟΙΚΟΓΕΝΕΙΑ ΣΤΟ ΒΥΖΑΝΤΙΟ</a:t>
            </a:r>
            <a:endParaRPr lang="el-GR" sz="4000" dirty="0"/>
          </a:p>
        </p:txBody>
      </p:sp>
      <p:sp>
        <p:nvSpPr>
          <p:cNvPr id="2050" name="AutoShape 2" descr="ΙΣΤΟΡΙΑ: Η ΒΥΖΑΝΤΙΝΗ ΟΙΚΟΓΕΝ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 name="4 - Διπλωμένη γωνία"/>
          <p:cNvSpPr/>
          <p:nvPr/>
        </p:nvSpPr>
        <p:spPr>
          <a:xfrm>
            <a:off x="500034" y="1357298"/>
            <a:ext cx="4572032" cy="5072098"/>
          </a:xfrm>
          <a:prstGeom prst="foldedCorner">
            <a:avLst>
              <a:gd name="adj" fmla="val 41382"/>
            </a:avLst>
          </a:prstGeom>
          <a:blipFill>
            <a:blip r:embed="rId2"/>
            <a:tile tx="0" ty="0" sx="100000" sy="100000" flip="none" algn="tl"/>
          </a:bli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solidFill>
                  <a:schemeClr val="tx1"/>
                </a:solidFill>
              </a:rPr>
              <a:t>Τα  κορίτσια τα θεωρούσαν κατώτερα σε σχέση με τα αγόρια γιατί νόμιζαν ότι δεν μπορούν να εργαστούν αλλά και γιατί θα έπρεπε να τους δώσουνε προίκα όταν θα παντρευόντουσαν. Μάλιστα τα ετοίμαζαν για γάμο από ηλικία τον 12 ετών.</a:t>
            </a:r>
            <a:endParaRPr lang="el-GR" sz="2400" b="1" i="1" dirty="0">
              <a:solidFill>
                <a:schemeClr val="tx1"/>
              </a:solidFill>
            </a:endParaRPr>
          </a:p>
        </p:txBody>
      </p:sp>
      <p:pic>
        <p:nvPicPr>
          <p:cNvPr id="2052" name="Picture 4" descr="H ΓΥΝΑΙΚΑ ΣΤΟ ΒΥΖΑΝΤΙΟ"/>
          <p:cNvPicPr>
            <a:picLocks noChangeAspect="1" noChangeArrowheads="1"/>
          </p:cNvPicPr>
          <p:nvPr/>
        </p:nvPicPr>
        <p:blipFill>
          <a:blip r:embed="rId3"/>
          <a:srcRect/>
          <a:stretch>
            <a:fillRect/>
          </a:stretch>
        </p:blipFill>
        <p:spPr bwMode="auto">
          <a:xfrm>
            <a:off x="5286380" y="1785926"/>
            <a:ext cx="3451458" cy="24431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056" name="AutoShape 8" descr="οικογένεια | Η καθημερινή ζωή στο Βυζάντιο-To περιβολάκι μα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spd="med" advClick="0" advTm="5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iterate type="lt">
                                    <p:tmPct val="0"/>
                                  </p:iterate>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wedge">
                                      <p:cBhvr>
                                        <p:cTn id="17" dur="20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mph" presetSubtype="0" fill="hold" grpId="1" nodeType="clickEffect">
                                  <p:stCondLst>
                                    <p:cond delay="0"/>
                                  </p:stCondLst>
                                  <p:iterate type="lt">
                                    <p:tmPct val="4000"/>
                                  </p:iterate>
                                  <p:childTnLst>
                                    <p:set>
                                      <p:cBhvr override="childStyle">
                                        <p:cTn id="21" dur="500" fill="hold"/>
                                        <p:tgtEl>
                                          <p:spTgt spid="5"/>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ΤΕΛΟΣ</a:t>
            </a:r>
            <a:endParaRPr lang="el-G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2 - Θέση περιεχομένου"/>
          <p:cNvSpPr>
            <a:spLocks noGrp="1"/>
          </p:cNvSpPr>
          <p:nvPr>
            <p:ph idx="1"/>
          </p:nvPr>
        </p:nvSpPr>
        <p:spPr>
          <a:xfrm>
            <a:off x="3286116" y="5661059"/>
            <a:ext cx="2328850" cy="839775"/>
          </a:xfrm>
        </p:spPr>
        <p:txBody>
          <a:bodyPr>
            <a:noAutofit/>
          </a:bodyPr>
          <a:lstStyle/>
          <a:p>
            <a:pPr>
              <a:buNone/>
            </a:pPr>
            <a:r>
              <a:rPr lang="el-GR" sz="3600" b="1" i="1" dirty="0" smtClean="0"/>
              <a:t>2021-2022</a:t>
            </a:r>
            <a:endParaRPr lang="el-GR" sz="3600" b="1" i="1" dirty="0"/>
          </a:p>
        </p:txBody>
      </p:sp>
      <p:sp>
        <p:nvSpPr>
          <p:cNvPr id="1026" name="AutoShape 2" descr="Οικογένεια &quot;ώρα μηδέν&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8" name="AutoShape 4" descr="Οικογένεια &quot;ώρα μηδέν&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30" name="Picture 6" descr="Οικογένεια &amp;quot;ώρα μηδέν&amp;quot;"/>
          <p:cNvPicPr>
            <a:picLocks noChangeAspect="1" noChangeArrowheads="1"/>
          </p:cNvPicPr>
          <p:nvPr/>
        </p:nvPicPr>
        <p:blipFill>
          <a:blip r:embed="rId2"/>
          <a:srcRect/>
          <a:stretch>
            <a:fillRect/>
          </a:stretch>
        </p:blipFill>
        <p:spPr bwMode="auto">
          <a:xfrm>
            <a:off x="1428728" y="1404923"/>
            <a:ext cx="6143668" cy="4095779"/>
          </a:xfrm>
          <a:prstGeom prst="roundRect">
            <a:avLst>
              <a:gd name="adj" fmla="val 4167"/>
            </a:avLst>
          </a:prstGeom>
          <a:solidFill>
            <a:srgbClr val="FFFFFF"/>
          </a:solidFill>
          <a:ln w="76200" cap="sq">
            <a:solidFill>
              <a:schemeClr val="accent1">
                <a:lumMod val="75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med" advClick="0" advTm="5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wedge">
                                      <p:cBhvr>
                                        <p:cTn id="12" dur="3000"/>
                                        <p:tgtEl>
                                          <p:spTgt spid="103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strips(downLeft)">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grpId="1" nodeType="clickEffect">
                                  <p:stCondLst>
                                    <p:cond delay="0"/>
                                  </p:stCondLst>
                                  <p:iterate type="lt">
                                    <p:tmPct val="0"/>
                                  </p:iterate>
                                  <p:childTnLst>
                                    <p:animEffect transition="out" filter="wedge">
                                      <p:cBhvr>
                                        <p:cTn id="21" dur="2000"/>
                                        <p:tgtEl>
                                          <p:spTgt spid="2"/>
                                        </p:tgtEl>
                                      </p:cBhvr>
                                    </p:animEffect>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1" nodeType="clickEffect">
                                  <p:stCondLst>
                                    <p:cond delay="0"/>
                                  </p:stCondLst>
                                  <p:childTnLst>
                                    <p:animEffect transition="out" filter="box(in)">
                                      <p:cBhvr>
                                        <p:cTn id="26" dur="2000"/>
                                        <p:tgtEl>
                                          <p:spTgt spid="3">
                                            <p:txEl>
                                              <p:pRg st="0" end="0"/>
                                            </p:txEl>
                                          </p:spTgt>
                                        </p:tgtEl>
                                      </p:cBhvr>
                                    </p:animEffect>
                                    <p:set>
                                      <p:cBhvr>
                                        <p:cTn id="2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nodeType="clickEffect">
                                  <p:stCondLst>
                                    <p:cond delay="0"/>
                                  </p:stCondLst>
                                  <p:childTnLst>
                                    <p:animEffect transition="out" filter="diamond(in)">
                                      <p:cBhvr>
                                        <p:cTn id="31" dur="2000"/>
                                        <p:tgtEl>
                                          <p:spTgt spid="1030"/>
                                        </p:tgtEl>
                                      </p:cBhvr>
                                    </p:animEffect>
                                    <p:set>
                                      <p:cBhvr>
                                        <p:cTn id="32" dur="1" fill="hold">
                                          <p:stCondLst>
                                            <p:cond delay="1999"/>
                                          </p:stCondLst>
                                        </p:cTn>
                                        <p:tgtEl>
                                          <p:spTgt spid="10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157</Words>
  <Application>Microsoft Office PowerPoint</Application>
  <PresentationFormat>Προβολή στην οθόνη (4:3)</PresentationFormat>
  <Paragraphs>12</Paragraphs>
  <Slides>6</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Η ΟΙΚΟΓΕΝΕΙΑ ΙΣΤΟΡΙΑ </vt:lpstr>
      <vt:lpstr>Η ΟΙΚΟΓΕΝΕΙΑ ΣΤΗΝ ΑΡΧΑΙΑ ΕΛΛΑΔΑ</vt:lpstr>
      <vt:lpstr>Η ΟΙΚΟΓΕΝΕΙΑ ΣΤΗΝ ΑΡΧΑΙΑ ΕΛΛΑΔΑ</vt:lpstr>
      <vt:lpstr>Η ΟΙΚΟΓΕΝΕΙΑ ΣΤΟ ΒΥΖΑΝΤΙΟ</vt:lpstr>
      <vt:lpstr>Η ΟΙΚΟΓΕΝΕΙΑ ΣΤΟ ΒΥΖΑΝΤΙΟ</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ΟΙΚΟΓΕΝΕΙΑ ΙΣΤΟΡΙΑ</dc:title>
  <dc:creator>user</dc:creator>
  <cp:lastModifiedBy>user</cp:lastModifiedBy>
  <cp:revision>12</cp:revision>
  <dcterms:created xsi:type="dcterms:W3CDTF">2021-11-06T14:51:14Z</dcterms:created>
  <dcterms:modified xsi:type="dcterms:W3CDTF">2021-11-07T09:11:27Z</dcterms:modified>
</cp:coreProperties>
</file>