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12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62F4EBC-94CB-486A-97A6-4019987E3573}"/>
              </a:ext>
            </a:extLst>
          </p:cNvPr>
          <p:cNvSpPr>
            <a:spLocks noGrp="1"/>
          </p:cNvSpPr>
          <p:nvPr>
            <p:ph type="ctrTitle"/>
          </p:nvPr>
        </p:nvSpPr>
        <p:spPr/>
        <p:txBody>
          <a:bodyPr/>
          <a:lstStyle/>
          <a:p>
            <a:r>
              <a:rPr lang="el-GR" dirty="0"/>
              <a:t>ΕΡΓΑΣΙΑ ΣΤΗΝ ΙΣΤΟΡΙΑ</a:t>
            </a:r>
            <a:endParaRPr lang="en-US" dirty="0"/>
          </a:p>
        </p:txBody>
      </p:sp>
      <p:sp>
        <p:nvSpPr>
          <p:cNvPr id="3" name="Υπότιτλος 2">
            <a:extLst>
              <a:ext uri="{FF2B5EF4-FFF2-40B4-BE49-F238E27FC236}">
                <a16:creationId xmlns:a16="http://schemas.microsoft.com/office/drawing/2014/main" xmlns="" id="{A2D3FC60-F09B-42A7-A3BC-C09B35258A6A}"/>
              </a:ext>
            </a:extLst>
          </p:cNvPr>
          <p:cNvSpPr>
            <a:spLocks noGrp="1"/>
          </p:cNvSpPr>
          <p:nvPr>
            <p:ph type="subTitle" idx="1"/>
          </p:nvPr>
        </p:nvSpPr>
        <p:spPr/>
        <p:txBody>
          <a:bodyPr>
            <a:normAutofit/>
          </a:bodyPr>
          <a:lstStyle/>
          <a:p>
            <a:r>
              <a:rPr lang="el-GR" sz="3600" dirty="0"/>
              <a:t>39</a:t>
            </a:r>
            <a:r>
              <a:rPr lang="el-GR" sz="3600" baseline="30000" dirty="0"/>
              <a:t>Ο</a:t>
            </a:r>
            <a:r>
              <a:rPr lang="el-GR" sz="3600" dirty="0"/>
              <a:t> ΔΗΜΟΤΙΚΟ ΣΧΟΛΕΙΟ ΠΕΡΙΣΤΕΡΙΟΥ ΤΑΞΗ ΣΤ.2</a:t>
            </a:r>
            <a:endParaRPr lang="en-US" sz="3600" dirty="0"/>
          </a:p>
        </p:txBody>
      </p:sp>
    </p:spTree>
    <p:extLst>
      <p:ext uri="{BB962C8B-B14F-4D97-AF65-F5344CB8AC3E}">
        <p14:creationId xmlns:p14="http://schemas.microsoft.com/office/powerpoint/2010/main" xmlns="" val="3309937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7DA446D-EFCC-46EE-9EC4-038E26091970}"/>
              </a:ext>
            </a:extLst>
          </p:cNvPr>
          <p:cNvSpPr>
            <a:spLocks noGrp="1"/>
          </p:cNvSpPr>
          <p:nvPr>
            <p:ph type="title"/>
          </p:nvPr>
        </p:nvSpPr>
        <p:spPr/>
        <p:txBody>
          <a:bodyPr>
            <a:normAutofit fontScale="90000"/>
          </a:bodyPr>
          <a:lstStyle/>
          <a:p>
            <a:r>
              <a:rPr lang="el-GR" sz="4400" b="1" dirty="0"/>
              <a:t>Η Οικογένεια την Περίοδο της Τουρκοκρατίας</a:t>
            </a:r>
            <a:endParaRPr lang="en-US" dirty="0"/>
          </a:p>
        </p:txBody>
      </p:sp>
      <p:sp>
        <p:nvSpPr>
          <p:cNvPr id="3" name="Θέση περιεχομένου 2">
            <a:extLst>
              <a:ext uri="{FF2B5EF4-FFF2-40B4-BE49-F238E27FC236}">
                <a16:creationId xmlns:a16="http://schemas.microsoft.com/office/drawing/2014/main" xmlns="" id="{D5600F93-B6BE-4AC0-9CE0-57B4BF5077F4}"/>
              </a:ext>
            </a:extLst>
          </p:cNvPr>
          <p:cNvSpPr>
            <a:spLocks noGrp="1"/>
          </p:cNvSpPr>
          <p:nvPr>
            <p:ph idx="1"/>
          </p:nvPr>
        </p:nvSpPr>
        <p:spPr/>
        <p:txBody>
          <a:bodyPr>
            <a:normAutofit fontScale="92500"/>
          </a:bodyPr>
          <a:lstStyle/>
          <a:p>
            <a:pPr marL="0" marR="0" algn="just">
              <a:spcBef>
                <a:spcPts val="0"/>
              </a:spcBef>
              <a:spcAft>
                <a:spcPts val="0"/>
              </a:spcAft>
            </a:pPr>
            <a:r>
              <a:rPr lang="el-GR" dirty="0">
                <a:effectLst/>
              </a:rPr>
              <a:t>Οι Ελληνίδες παντρευόντουσαν Έλληνες, με τον αρραβώνα να γίνεται πολύ νωρίς. Ο πατέρας επέλεγε το σύζυγο, που γινόταν ο φυσικός αφέντης της γυναίκας. Οι γάμοι σπάνια διαλύονταν. </a:t>
            </a:r>
          </a:p>
          <a:p>
            <a:pPr marL="0" marR="0" algn="just">
              <a:spcBef>
                <a:spcPts val="0"/>
              </a:spcBef>
              <a:spcAft>
                <a:spcPts val="0"/>
              </a:spcAft>
            </a:pPr>
            <a:r>
              <a:rPr lang="el-GR" dirty="0">
                <a:effectLst/>
              </a:rPr>
              <a:t>Η υπακοή της συζύγου στο σύζυγο ποίκιλε ανά περιοχή. Εκεί που υπήρχε οικονομική και πολιτιστική ανάπτυξη, η σύζυγος απέκτησε εξουσία στην ανατροφή των παιδιών το σχεδιασμό του γάμου τους και στη διαχείριση της περιουσίας. Μπορούσε επίσης να διεκδικήσει τα παιδιά της αν έχανε το σύζυγό της πριν αυτά ενηλικιωθούν. </a:t>
            </a:r>
          </a:p>
          <a:p>
            <a:pPr marL="0" marR="0" algn="just">
              <a:spcBef>
                <a:spcPts val="0"/>
              </a:spcBef>
              <a:spcAft>
                <a:spcPts val="0"/>
              </a:spcAft>
            </a:pPr>
            <a:r>
              <a:rPr lang="el-GR" dirty="0">
                <a:effectLst/>
              </a:rPr>
              <a:t>Οι σύζυγοι και οι μητέρες απολάμβαναν σεβασμού από την κοινωνία, απαγορευόταν όμως οποιαδήποτε σεξουαλική σχέση εκτός γάμου που θεωρούνταν πορνεία.</a:t>
            </a:r>
          </a:p>
          <a:p>
            <a:pPr marL="0" marR="0" algn="just">
              <a:spcBef>
                <a:spcPts val="0"/>
              </a:spcBef>
              <a:spcAft>
                <a:spcPts val="0"/>
              </a:spcAft>
            </a:pPr>
            <a:endParaRPr lang="el-GR" dirty="0">
              <a:effectLst/>
            </a:endParaRPr>
          </a:p>
          <a:p>
            <a:endParaRPr lang="en-US" dirty="0"/>
          </a:p>
        </p:txBody>
      </p:sp>
    </p:spTree>
    <p:extLst>
      <p:ext uri="{BB962C8B-B14F-4D97-AF65-F5344CB8AC3E}">
        <p14:creationId xmlns:p14="http://schemas.microsoft.com/office/powerpoint/2010/main" xmlns="" val="28076989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1F2651D7-5104-4495-8119-B051BF087347}"/>
              </a:ext>
            </a:extLst>
          </p:cNvPr>
          <p:cNvSpPr>
            <a:spLocks noGrp="1"/>
          </p:cNvSpPr>
          <p:nvPr>
            <p:ph type="title"/>
          </p:nvPr>
        </p:nvSpPr>
        <p:spPr>
          <a:xfrm>
            <a:off x="1295399" y="715617"/>
            <a:ext cx="6241816" cy="1431235"/>
          </a:xfrm>
        </p:spPr>
        <p:txBody>
          <a:bodyPr>
            <a:noAutofit/>
          </a:bodyPr>
          <a:lstStyle/>
          <a:p>
            <a:r>
              <a:rPr lang="el-GR" sz="4400" b="1" dirty="0"/>
              <a:t>Βιομηχανική επανάσταση και Οικογένεια</a:t>
            </a:r>
            <a:endParaRPr lang="en-US" sz="4400" b="1" dirty="0"/>
          </a:p>
        </p:txBody>
      </p:sp>
      <p:pic>
        <p:nvPicPr>
          <p:cNvPr id="8" name="Θέση εικόνας 7">
            <a:extLst>
              <a:ext uri="{FF2B5EF4-FFF2-40B4-BE49-F238E27FC236}">
                <a16:creationId xmlns:a16="http://schemas.microsoft.com/office/drawing/2014/main" xmlns="" id="{C8BF1302-C63F-479D-B4E2-7C1F4DAB59AD}"/>
              </a:ext>
            </a:extLst>
          </p:cNvPr>
          <p:cNvPicPr>
            <a:picLocks noGrp="1" noChangeAspect="1"/>
          </p:cNvPicPr>
          <p:nvPr>
            <p:ph type="pic" idx="1"/>
          </p:nvPr>
        </p:nvPicPr>
        <p:blipFill>
          <a:blip r:embed="rId2"/>
          <a:srcRect l="24539" r="24539"/>
          <a:stretch>
            <a:fillRect/>
          </a:stretch>
        </p:blipFill>
        <p:spPr/>
      </p:pic>
      <p:sp>
        <p:nvSpPr>
          <p:cNvPr id="6" name="Θέση κειμένου 5">
            <a:extLst>
              <a:ext uri="{FF2B5EF4-FFF2-40B4-BE49-F238E27FC236}">
                <a16:creationId xmlns:a16="http://schemas.microsoft.com/office/drawing/2014/main" xmlns="" id="{7B641618-A289-432D-8408-A42C5AFBE6AE}"/>
              </a:ext>
            </a:extLst>
          </p:cNvPr>
          <p:cNvSpPr>
            <a:spLocks noGrp="1"/>
          </p:cNvSpPr>
          <p:nvPr>
            <p:ph type="body" sz="half" idx="2"/>
          </p:nvPr>
        </p:nvSpPr>
        <p:spPr>
          <a:xfrm>
            <a:off x="821635" y="2146851"/>
            <a:ext cx="6877878" cy="3995531"/>
          </a:xfrm>
        </p:spPr>
        <p:txBody>
          <a:bodyPr>
            <a:normAutofit/>
          </a:bodyPr>
          <a:lstStyle/>
          <a:p>
            <a:pPr algn="just"/>
            <a:r>
              <a:rPr lang="el-GR" sz="2000" dirty="0"/>
              <a:t>Πριν από τη βιομηχανική επανάσταση, η συντριπτική πλειοψηφία των ανθρώπων ζούσε στην ύπαιθρο από τη γη, είτε άμεσα (καλλιεργώντας) είτε έμμεσα (αγοράζοντας ή ανταλλάσσοντας τροφή με υπηρεσίες και αγαθά). Βασική μονάδα παραγωγής ήταν η οικογένεια, η οποία επιβίωνε χάρη σε σχέσεις απόλυτης αλληλεξάρτησης.</a:t>
            </a:r>
          </a:p>
          <a:p>
            <a:pPr algn="just"/>
            <a:r>
              <a:rPr lang="el-GR" sz="2000" dirty="0"/>
              <a:t>Η βιομηχανική επανάσταση άλλαξε άρδην αυτή την κατάσταση. Οι άνθρωποι άρχισαν να εργάζονται πρώτα στο σπίτι ως εξωτερικοί βιοτέχνες, αλλά όλο και περισσότερο σε εργοστάσια, όπου οι εργοδότες μπορούσαν να ελέγχουν καλύτερα την παραγωγή (και τους εργάτες). Καθώς τα εργοστάσια μεγάλωναν και απαιτούσαν περισσότερα εργατικά χέρια, άρχισε να συρρέει κόσμος σε μεγάλα αστικά κέντρα.</a:t>
            </a:r>
            <a:endParaRPr lang="en-US" sz="2000" dirty="0"/>
          </a:p>
        </p:txBody>
      </p:sp>
    </p:spTree>
    <p:extLst>
      <p:ext uri="{BB962C8B-B14F-4D97-AF65-F5344CB8AC3E}">
        <p14:creationId xmlns:p14="http://schemas.microsoft.com/office/powerpoint/2010/main" xmlns="" val="30818043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6F00FD8-2B74-4181-B4D2-BC1E156A9A44}"/>
              </a:ext>
            </a:extLst>
          </p:cNvPr>
          <p:cNvSpPr>
            <a:spLocks noGrp="1"/>
          </p:cNvSpPr>
          <p:nvPr>
            <p:ph type="title"/>
          </p:nvPr>
        </p:nvSpPr>
        <p:spPr>
          <a:xfrm>
            <a:off x="1295399" y="662608"/>
            <a:ext cx="6241816" cy="1351721"/>
          </a:xfrm>
        </p:spPr>
        <p:txBody>
          <a:bodyPr>
            <a:noAutofit/>
          </a:bodyPr>
          <a:lstStyle/>
          <a:p>
            <a:r>
              <a:rPr lang="el-GR" sz="4000" b="1" dirty="0"/>
              <a:t>Βιομηχανική επανάσταση και Οικογένεια</a:t>
            </a:r>
            <a:endParaRPr lang="en-US" sz="4000" dirty="0"/>
          </a:p>
        </p:txBody>
      </p:sp>
      <p:pic>
        <p:nvPicPr>
          <p:cNvPr id="6" name="Θέση εικόνας 5">
            <a:extLst>
              <a:ext uri="{FF2B5EF4-FFF2-40B4-BE49-F238E27FC236}">
                <a16:creationId xmlns:a16="http://schemas.microsoft.com/office/drawing/2014/main" xmlns="" id="{FD7757E8-861C-4B93-817D-18631B3ACC4E}"/>
              </a:ext>
            </a:extLst>
          </p:cNvPr>
          <p:cNvPicPr>
            <a:picLocks noGrp="1" noChangeAspect="1"/>
          </p:cNvPicPr>
          <p:nvPr>
            <p:ph type="pic" idx="1"/>
          </p:nvPr>
        </p:nvPicPr>
        <p:blipFill>
          <a:blip r:embed="rId2"/>
          <a:srcRect l="23828" r="23828"/>
          <a:stretch>
            <a:fillRect/>
          </a:stretch>
        </p:blipFill>
        <p:spPr/>
      </p:pic>
      <p:sp>
        <p:nvSpPr>
          <p:cNvPr id="4" name="Θέση κειμένου 3">
            <a:extLst>
              <a:ext uri="{FF2B5EF4-FFF2-40B4-BE49-F238E27FC236}">
                <a16:creationId xmlns:a16="http://schemas.microsoft.com/office/drawing/2014/main" xmlns="" id="{1C75685B-FD0A-4195-A51D-B26BA7DB9370}"/>
              </a:ext>
            </a:extLst>
          </p:cNvPr>
          <p:cNvSpPr>
            <a:spLocks noGrp="1"/>
          </p:cNvSpPr>
          <p:nvPr>
            <p:ph type="body" sz="half" idx="2"/>
          </p:nvPr>
        </p:nvSpPr>
        <p:spPr>
          <a:xfrm>
            <a:off x="901148" y="2014329"/>
            <a:ext cx="6636067" cy="3962401"/>
          </a:xfrm>
        </p:spPr>
        <p:txBody>
          <a:bodyPr>
            <a:normAutofit fontScale="92500" lnSpcReduction="20000"/>
          </a:bodyPr>
          <a:lstStyle/>
          <a:p>
            <a:pPr algn="just"/>
            <a:r>
              <a:rPr lang="el-GR" sz="2200" dirty="0">
                <a:effectLst/>
              </a:rPr>
              <a:t>Σε αυτές τις νέες συνθήκες παραγωγής, η διαβίωση έπαψε να συνδέεται άμεσα με την παραγωγική διαδικασία της οικογένειας ή της κοινότητας. Η οικογένεια έπαψε να είναι ανεξάρτητη μονάδα παραγωγής.</a:t>
            </a:r>
            <a:endParaRPr lang="en-US" sz="2200" dirty="0">
              <a:effectLst/>
            </a:endParaRPr>
          </a:p>
          <a:p>
            <a:pPr algn="just"/>
            <a:r>
              <a:rPr lang="el-GR" sz="2200" dirty="0"/>
              <a:t>Η οικογένεια διατηρήθηκε γιατί ήταν σημαντική για την ισορροπία της νέας κοινωνίας που αναδυόταν. Ήταν ένα πρότυπο που ενισχύθηκε μέσα από σχετική νομοθεσία και οι ρόλοι μέσα στην οικογένεια ενισχύθηκαν.</a:t>
            </a:r>
            <a:endParaRPr lang="en-US" sz="2200" dirty="0"/>
          </a:p>
          <a:p>
            <a:pPr algn="just"/>
            <a:r>
              <a:rPr lang="el-GR" sz="2200" dirty="0"/>
              <a:t>Είναι σημαντικό να τονιστεί πως η αλλαγή της παραγωγής της κοινωνίας επιφέρει αλλαγές και στον τρόπο οργάνωσής της. Σε σχέση με την οικογένεια φέρνει δύο πράγματα: την προστασία του παιδιού και της γυναίκας που «ιδιωτικοποιεί» την οικογένεια και την παρέμβαση του κράτους το οποίο ελέγχει, υποστηρίζει και ρυθμίζει τις σχέσεις μεταξύ των μελών της οικογένειας. </a:t>
            </a:r>
            <a:endParaRPr lang="en-US" sz="2200" dirty="0"/>
          </a:p>
          <a:p>
            <a:pPr algn="just"/>
            <a:endParaRPr lang="en-US" sz="2000" dirty="0"/>
          </a:p>
        </p:txBody>
      </p:sp>
    </p:spTree>
    <p:extLst>
      <p:ext uri="{BB962C8B-B14F-4D97-AF65-F5344CB8AC3E}">
        <p14:creationId xmlns:p14="http://schemas.microsoft.com/office/powerpoint/2010/main" xmlns="" val="38988443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D7553F3-FF4F-4871-8571-5FE21AC5F520}"/>
              </a:ext>
            </a:extLst>
          </p:cNvPr>
          <p:cNvSpPr>
            <a:spLocks noGrp="1"/>
          </p:cNvSpPr>
          <p:nvPr>
            <p:ph type="title"/>
          </p:nvPr>
        </p:nvSpPr>
        <p:spPr>
          <a:xfrm>
            <a:off x="1295399" y="649358"/>
            <a:ext cx="6241816" cy="1417982"/>
          </a:xfrm>
        </p:spPr>
        <p:txBody>
          <a:bodyPr>
            <a:noAutofit/>
          </a:bodyPr>
          <a:lstStyle/>
          <a:p>
            <a:r>
              <a:rPr lang="en-US" sz="4400" b="1" dirty="0"/>
              <a:t>H </a:t>
            </a:r>
            <a:r>
              <a:rPr lang="el-GR" sz="4400" b="1" dirty="0"/>
              <a:t>κρίση του Θεσμού του γάμου και της οικογένειας</a:t>
            </a:r>
            <a:endParaRPr lang="en-US" sz="4400" b="1" dirty="0"/>
          </a:p>
        </p:txBody>
      </p:sp>
      <p:sp>
        <p:nvSpPr>
          <p:cNvPr id="4" name="Θέση κειμένου 3">
            <a:extLst>
              <a:ext uri="{FF2B5EF4-FFF2-40B4-BE49-F238E27FC236}">
                <a16:creationId xmlns:a16="http://schemas.microsoft.com/office/drawing/2014/main" xmlns="" id="{68A95FBF-2BD5-42AF-9A8A-115D4B338D7B}"/>
              </a:ext>
            </a:extLst>
          </p:cNvPr>
          <p:cNvSpPr>
            <a:spLocks noGrp="1"/>
          </p:cNvSpPr>
          <p:nvPr>
            <p:ph type="body" sz="half" idx="2"/>
          </p:nvPr>
        </p:nvSpPr>
        <p:spPr>
          <a:xfrm>
            <a:off x="1033822" y="2067340"/>
            <a:ext cx="6503393" cy="4141302"/>
          </a:xfrm>
        </p:spPr>
        <p:txBody>
          <a:bodyPr>
            <a:noAutofit/>
          </a:bodyPr>
          <a:lstStyle/>
          <a:p>
            <a:pPr algn="just">
              <a:spcAft>
                <a:spcPts val="0"/>
              </a:spcAft>
            </a:pPr>
            <a:r>
              <a:rPr lang="el-GR" sz="2000" dirty="0"/>
              <a:t>Είναι γεγονός, ότι τις τελευταίες δεκαετίες παρατηρείται μια αλλαγή στη μορφή της παραδοσιακής οικογένειας, με τάσεις αύξησης των μονογονεϊκών, λεγομένων οικογενειών. Ήδη στις σκανδιναβικές χώρες, το ποσοστό των μονογονεϊκών οικογενειών έχει φθάσει το 40% και πλέον. </a:t>
            </a:r>
          </a:p>
          <a:p>
            <a:pPr algn="just"/>
            <a:r>
              <a:rPr lang="el-GR" sz="2000" dirty="0"/>
              <a:t>Στην εξέλιξη αυτή, οδήγησε το γεγονός, αφενός ότι πολλοί αποφασίζουν να κάνουν παιδιά εκτός γάμου και αφ’ ετέρου, ότι τα διαζύγια έχουν δραματικά αυξηθεί τα τελευταία χρόνια. Τα φαινόμενα αυτά, εφόσον δεν αποτελούν πλέον εξαιρέσεις αλλά γίνονται ρουτίνα, δίνουν την εντύπωση ότι ο θεσμός του γάμου κλονίζεται, η κλασσική οικογένεια, που μέχρι τώρα αποτελούσε το κύτταρο της κοινωνίας, αλλάζει μορφή με ίσως άγνωστες τις περαιτέρω κοινωνικές ή άλλες συνέπειες.</a:t>
            </a:r>
            <a:endParaRPr lang="en-US" sz="2000" dirty="0"/>
          </a:p>
        </p:txBody>
      </p:sp>
      <p:pic>
        <p:nvPicPr>
          <p:cNvPr id="18" name="Θέση εικόνας 17">
            <a:extLst>
              <a:ext uri="{FF2B5EF4-FFF2-40B4-BE49-F238E27FC236}">
                <a16:creationId xmlns:a16="http://schemas.microsoft.com/office/drawing/2014/main" xmlns="" id="{E981FD89-2B15-4174-BE3C-069069A55F17}"/>
              </a:ext>
            </a:extLst>
          </p:cNvPr>
          <p:cNvPicPr>
            <a:picLocks noGrp="1" noChangeAspect="1"/>
          </p:cNvPicPr>
          <p:nvPr>
            <p:ph type="pic" idx="1"/>
          </p:nvPr>
        </p:nvPicPr>
        <p:blipFill>
          <a:blip r:embed="rId2"/>
          <a:srcRect l="28613" r="28613"/>
          <a:stretch>
            <a:fillRect/>
          </a:stretch>
        </p:blipFill>
        <p:spPr/>
      </p:pic>
    </p:spTree>
    <p:extLst>
      <p:ext uri="{BB962C8B-B14F-4D97-AF65-F5344CB8AC3E}">
        <p14:creationId xmlns:p14="http://schemas.microsoft.com/office/powerpoint/2010/main" xmlns="" val="13883938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D96DB78-A325-48B5-9C49-CDB726792CAE}"/>
              </a:ext>
            </a:extLst>
          </p:cNvPr>
          <p:cNvSpPr>
            <a:spLocks noGrp="1"/>
          </p:cNvSpPr>
          <p:nvPr>
            <p:ph type="title"/>
          </p:nvPr>
        </p:nvSpPr>
        <p:spPr>
          <a:xfrm>
            <a:off x="1295399" y="636105"/>
            <a:ext cx="6241816" cy="1232452"/>
          </a:xfrm>
        </p:spPr>
        <p:txBody>
          <a:bodyPr>
            <a:noAutofit/>
          </a:bodyPr>
          <a:lstStyle/>
          <a:p>
            <a:r>
              <a:rPr lang="en-US" sz="4000" b="1" dirty="0"/>
              <a:t>H </a:t>
            </a:r>
            <a:r>
              <a:rPr lang="el-GR" sz="4000" b="1" dirty="0"/>
              <a:t>κρίση του Θεσμού του γάμου και της οικογένειας</a:t>
            </a:r>
            <a:endParaRPr lang="en-US" sz="4000" dirty="0"/>
          </a:p>
        </p:txBody>
      </p:sp>
      <p:sp>
        <p:nvSpPr>
          <p:cNvPr id="4" name="Θέση κειμένου 3">
            <a:extLst>
              <a:ext uri="{FF2B5EF4-FFF2-40B4-BE49-F238E27FC236}">
                <a16:creationId xmlns:a16="http://schemas.microsoft.com/office/drawing/2014/main" xmlns="" id="{937BEA41-12CD-4DC3-9F50-E4E736089CDC}"/>
              </a:ext>
            </a:extLst>
          </p:cNvPr>
          <p:cNvSpPr>
            <a:spLocks noGrp="1"/>
          </p:cNvSpPr>
          <p:nvPr>
            <p:ph type="body" sz="half" idx="2"/>
          </p:nvPr>
        </p:nvSpPr>
        <p:spPr>
          <a:xfrm>
            <a:off x="901148" y="1868557"/>
            <a:ext cx="7023652" cy="4353338"/>
          </a:xfrm>
        </p:spPr>
        <p:txBody>
          <a:bodyPr>
            <a:normAutofit fontScale="77500" lnSpcReduction="20000"/>
          </a:bodyPr>
          <a:lstStyle/>
          <a:p>
            <a:pPr algn="just"/>
            <a:r>
              <a:rPr lang="el-GR" sz="2300" dirty="0"/>
              <a:t>Αίτια της κρίσεως αυτής: </a:t>
            </a:r>
          </a:p>
          <a:p>
            <a:pPr algn="just">
              <a:lnSpc>
                <a:spcPct val="120000"/>
              </a:lnSpc>
              <a:spcBef>
                <a:spcPts val="0"/>
              </a:spcBef>
              <a:spcAft>
                <a:spcPts val="0"/>
              </a:spcAft>
              <a:buFont typeface="+mj-lt"/>
              <a:buAutoNum type="arabicPeriod"/>
            </a:pPr>
            <a:r>
              <a:rPr lang="el-GR" sz="2300" dirty="0"/>
              <a:t> Γενική κρίση αξιών του πολιτισμού μας. </a:t>
            </a:r>
            <a:br>
              <a:rPr lang="el-GR" sz="2300" dirty="0"/>
            </a:br>
            <a:r>
              <a:rPr lang="el-GR" sz="2300" dirty="0"/>
              <a:t>Είναι μια γενικότερη κρίση πνευματικού προσανατολισμού που ασκεί δυσμενή επίδραση γενικότερα στους θεσμούς και ειδικότερα στην οικογένεια. Οι αιώνιες αξίες  της αρετής, της ηθικής, της δικαιοσύνης, του μέτρου </a:t>
            </a:r>
            <a:r>
              <a:rPr lang="el-GR" sz="2300" dirty="0" err="1"/>
              <a:t>κτλ</a:t>
            </a:r>
            <a:r>
              <a:rPr lang="el-GR" sz="2300" dirty="0"/>
              <a:t>, καθώς και οι επιταγές του Χριστιανισμού για αγάπη, ισότητα, φιλαλληλία, αλληλεγγύη, αντικαταστάθηκαν σε μεγάλο βαθμό από τον υλισμό και τον ευδαιμονισμό.</a:t>
            </a:r>
          </a:p>
          <a:p>
            <a:pPr algn="just">
              <a:buFont typeface="+mj-lt"/>
              <a:buAutoNum type="arabicPeriod"/>
            </a:pPr>
            <a:r>
              <a:rPr lang="el-GR" sz="2300" dirty="0"/>
              <a:t> Οι σύγχρονες κοινωνικές εξελίξεις με την ανάπτυξη του τεχνικού πολιτισμού. </a:t>
            </a:r>
            <a:br>
              <a:rPr lang="el-GR" sz="2300" dirty="0"/>
            </a:br>
            <a:r>
              <a:rPr lang="el-GR" sz="2300" dirty="0"/>
              <a:t>Η οικογένεια δεν είναι πλέον παραγωγική μονάδα και το κάθε μέλος της απασχολείται σε ξεχωριστή εργασία αποκτώντας έτσι προσωπική και οικονομική ανεξαρτησία χειραφέτηση των γυναικών και των νέων, χαλάρωση των οικογενειακών δεσμών και αποξένωση από τις παραδόσεις, ήθη και έθιμα του τόπου. Οι συνθήκες της σύγχρονης ζωής αναγκάζουν τη γυναίκα να εργαστεί έξω από το σπίτι, πράγμα που οδηγεί σε αλλοίωση της παραδοσιακής κατανομής της εργασίας μέσα στην οικογένεια, σύμφωνα με το φύλο και προωθεί την ισότητα στις συζυγικές σχέσεις.</a:t>
            </a:r>
          </a:p>
          <a:p>
            <a:endParaRPr lang="en-US" dirty="0"/>
          </a:p>
        </p:txBody>
      </p:sp>
      <p:pic>
        <p:nvPicPr>
          <p:cNvPr id="14" name="Θέση εικόνας 13">
            <a:extLst>
              <a:ext uri="{FF2B5EF4-FFF2-40B4-BE49-F238E27FC236}">
                <a16:creationId xmlns:a16="http://schemas.microsoft.com/office/drawing/2014/main" xmlns="" id="{C9D4BCF3-C54E-4301-B29B-FDE8F20B62DC}"/>
              </a:ext>
            </a:extLst>
          </p:cNvPr>
          <p:cNvPicPr>
            <a:picLocks noGrp="1" noChangeAspect="1"/>
          </p:cNvPicPr>
          <p:nvPr>
            <p:ph type="pic" idx="1"/>
          </p:nvPr>
        </p:nvPicPr>
        <p:blipFill>
          <a:blip r:embed="rId2"/>
          <a:srcRect l="5265" r="5265"/>
          <a:stretch>
            <a:fillRect/>
          </a:stretch>
        </p:blipFill>
        <p:spPr/>
      </p:pic>
    </p:spTree>
    <p:extLst>
      <p:ext uri="{BB962C8B-B14F-4D97-AF65-F5344CB8AC3E}">
        <p14:creationId xmlns:p14="http://schemas.microsoft.com/office/powerpoint/2010/main" xmlns="" val="10472991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0F9F7D5-54EF-457E-857B-9C62CFFD9683}"/>
              </a:ext>
            </a:extLst>
          </p:cNvPr>
          <p:cNvSpPr>
            <a:spLocks noGrp="1"/>
          </p:cNvSpPr>
          <p:nvPr>
            <p:ph type="title"/>
          </p:nvPr>
        </p:nvSpPr>
        <p:spPr>
          <a:xfrm>
            <a:off x="1295399" y="649357"/>
            <a:ext cx="6241816" cy="1192695"/>
          </a:xfrm>
        </p:spPr>
        <p:txBody>
          <a:bodyPr>
            <a:noAutofit/>
          </a:bodyPr>
          <a:lstStyle/>
          <a:p>
            <a:r>
              <a:rPr lang="en-US" sz="4000" b="1" dirty="0"/>
              <a:t>H </a:t>
            </a:r>
            <a:r>
              <a:rPr lang="el-GR" sz="4000" b="1" dirty="0"/>
              <a:t>κρίση του Θεσμού του γάμου και της οικογένειας</a:t>
            </a:r>
            <a:endParaRPr lang="en-US" sz="4000" dirty="0"/>
          </a:p>
        </p:txBody>
      </p:sp>
      <p:pic>
        <p:nvPicPr>
          <p:cNvPr id="6" name="Θέση εικόνας 5">
            <a:extLst>
              <a:ext uri="{FF2B5EF4-FFF2-40B4-BE49-F238E27FC236}">
                <a16:creationId xmlns:a16="http://schemas.microsoft.com/office/drawing/2014/main" xmlns="" id="{569A25C0-141F-476E-A5B8-E270749EF45D}"/>
              </a:ext>
            </a:extLst>
          </p:cNvPr>
          <p:cNvPicPr>
            <a:picLocks noGrp="1" noChangeAspect="1"/>
          </p:cNvPicPr>
          <p:nvPr>
            <p:ph type="pic" idx="1"/>
          </p:nvPr>
        </p:nvPicPr>
        <p:blipFill>
          <a:blip r:embed="rId2"/>
          <a:srcRect l="28651" r="28651"/>
          <a:stretch>
            <a:fillRect/>
          </a:stretch>
        </p:blipFill>
        <p:spPr/>
      </p:pic>
      <p:sp>
        <p:nvSpPr>
          <p:cNvPr id="4" name="Θέση κειμένου 3">
            <a:extLst>
              <a:ext uri="{FF2B5EF4-FFF2-40B4-BE49-F238E27FC236}">
                <a16:creationId xmlns:a16="http://schemas.microsoft.com/office/drawing/2014/main" xmlns="" id="{3C63F412-B966-4A54-98FF-7D8DE864BC10}"/>
              </a:ext>
            </a:extLst>
          </p:cNvPr>
          <p:cNvSpPr>
            <a:spLocks noGrp="1"/>
          </p:cNvSpPr>
          <p:nvPr>
            <p:ph type="body" sz="half" idx="2"/>
          </p:nvPr>
        </p:nvSpPr>
        <p:spPr>
          <a:xfrm>
            <a:off x="1033822" y="1842052"/>
            <a:ext cx="6503393" cy="3974548"/>
          </a:xfrm>
        </p:spPr>
        <p:txBody>
          <a:bodyPr>
            <a:normAutofit/>
          </a:bodyPr>
          <a:lstStyle/>
          <a:p>
            <a:pPr algn="just"/>
            <a:r>
              <a:rPr lang="el-GR" b="1" dirty="0"/>
              <a:t>Αίτια των διαζυγίων:</a:t>
            </a:r>
          </a:p>
          <a:p>
            <a:pPr algn="just">
              <a:lnSpc>
                <a:spcPct val="110000"/>
              </a:lnSpc>
              <a:spcBef>
                <a:spcPts val="0"/>
              </a:spcBef>
              <a:spcAft>
                <a:spcPts val="0"/>
              </a:spcAft>
            </a:pPr>
            <a:r>
              <a:rPr lang="el-GR" sz="2000" dirty="0"/>
              <a:t>1. Η έλλειψη επικοινωνίας, η μοναξιά του σύγχρονου ανθρώπου, ο άκρατος φεμινισμός, το δύσκολο επαγγελματικό περιβάλλον της σημερινής γυναίκας με πειρασμούς και ευκαιρίες για εξωσυζυγικές σχέσεις.</a:t>
            </a:r>
          </a:p>
          <a:p>
            <a:pPr algn="just">
              <a:lnSpc>
                <a:spcPct val="110000"/>
              </a:lnSpc>
              <a:spcBef>
                <a:spcPts val="0"/>
              </a:spcBef>
              <a:spcAft>
                <a:spcPts val="0"/>
              </a:spcAft>
            </a:pPr>
            <a:r>
              <a:rPr lang="el-GR" sz="2000" dirty="0"/>
              <a:t>2. Η συνεχής παρέμβαση των γονέων, κυρίως των Ελλήνων γονέων με την έννοια της προστασίας του παιδιού τους κα μετά το γάμο του.</a:t>
            </a:r>
          </a:p>
          <a:p>
            <a:pPr algn="just">
              <a:lnSpc>
                <a:spcPct val="110000"/>
              </a:lnSpc>
              <a:spcBef>
                <a:spcPts val="0"/>
              </a:spcBef>
              <a:spcAft>
                <a:spcPts val="0"/>
              </a:spcAft>
            </a:pPr>
            <a:r>
              <a:rPr lang="el-GR" sz="2000" dirty="0"/>
              <a:t>3. Τα πρότυπα που προβάλλονται από τα ΜΜΕ ευνοούν τα διαζύγια και την απομάκρυνση από τον παραδοσιακό τρόπο ζωής.</a:t>
            </a:r>
          </a:p>
          <a:p>
            <a:pPr algn="just"/>
            <a:endParaRPr lang="el-GR" b="1" dirty="0"/>
          </a:p>
          <a:p>
            <a:endParaRPr lang="en-US" dirty="0"/>
          </a:p>
        </p:txBody>
      </p:sp>
    </p:spTree>
    <p:extLst>
      <p:ext uri="{BB962C8B-B14F-4D97-AF65-F5344CB8AC3E}">
        <p14:creationId xmlns:p14="http://schemas.microsoft.com/office/powerpoint/2010/main" xmlns="" val="21808699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88EB824-CFA7-428F-9A5D-42C3E71547A8}"/>
              </a:ext>
            </a:extLst>
          </p:cNvPr>
          <p:cNvSpPr>
            <a:spLocks noGrp="1"/>
          </p:cNvSpPr>
          <p:nvPr>
            <p:ph type="title"/>
          </p:nvPr>
        </p:nvSpPr>
        <p:spPr>
          <a:xfrm>
            <a:off x="1295399" y="914400"/>
            <a:ext cx="6241816" cy="1311965"/>
          </a:xfrm>
        </p:spPr>
        <p:txBody>
          <a:bodyPr>
            <a:normAutofit/>
          </a:bodyPr>
          <a:lstStyle/>
          <a:p>
            <a:r>
              <a:rPr lang="el-GR" b="1" dirty="0">
                <a:effectLst/>
                <a:ea typeface="Calibri" panose="020F0502020204030204" pitchFamily="34" charset="0"/>
                <a:cs typeface="Times New Roman" panose="02020603050405020304" pitchFamily="18" charset="0"/>
              </a:rPr>
              <a:t>Η οικογένεια στην Αρχαία Ελλάδα</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Θέση περιεχομένου 2">
            <a:extLst>
              <a:ext uri="{FF2B5EF4-FFF2-40B4-BE49-F238E27FC236}">
                <a16:creationId xmlns:a16="http://schemas.microsoft.com/office/drawing/2014/main" xmlns="" id="{57FA107C-98A1-4046-813C-9D67EAD3B0B0}"/>
              </a:ext>
            </a:extLst>
          </p:cNvPr>
          <p:cNvSpPr>
            <a:spLocks noGrp="1"/>
          </p:cNvSpPr>
          <p:nvPr>
            <p:ph type="body" sz="half" idx="2"/>
          </p:nvPr>
        </p:nvSpPr>
        <p:spPr>
          <a:xfrm>
            <a:off x="1073426" y="1961321"/>
            <a:ext cx="6463789" cy="3750365"/>
          </a:xfrm>
        </p:spPr>
        <p:txBody>
          <a:bodyPr>
            <a:normAutofit/>
          </a:bodyPr>
          <a:lstStyle/>
          <a:p>
            <a:pPr algn="just"/>
            <a:r>
              <a:rPr lang="el-GR" sz="2200" dirty="0">
                <a:effectLst/>
                <a:ea typeface="Calibri" panose="020F0502020204030204" pitchFamily="34" charset="0"/>
              </a:rPr>
              <a:t>Στην αρχαιότητα οίκος, ήταν το σύνολο των έμβιων και άψυχων όντων που συναπάρτιζαν μια οικογένεια και την περιουσία της. Αυτός ήταν ο βασικός πυρήνας της πολιτικής, κοινωνικής και οικονομικής ζωής. </a:t>
            </a:r>
          </a:p>
          <a:p>
            <a:pPr algn="just"/>
            <a:r>
              <a:rPr lang="el-GR" sz="2200" dirty="0">
                <a:effectLst/>
                <a:ea typeface="Calibri" panose="020F0502020204030204" pitchFamily="34" charset="0"/>
              </a:rPr>
              <a:t>Στην περιουσία περιλαμβάνονταν όχι μόνο το σπίτι (οικία), τα έπιπλα, τα καλλιεργημένα κτήματα και τα ζωντανά, αλλά επίσης οι οικόσιτοι δούλοι. Όλα αυτά υπήρχαν προς χάριν της καλής ζωής των ελεύθερων μελών. Ελεύθερα μέλη του οίκου ήταν οι σύζυγοι και τα τέκνα – και όποιος παππούς ή γιαγιά τυχόν ζούσε μαζί τους.</a:t>
            </a:r>
            <a:endParaRPr lang="en-US" sz="2200" dirty="0"/>
          </a:p>
        </p:txBody>
      </p:sp>
      <p:pic>
        <p:nvPicPr>
          <p:cNvPr id="12" name="Θέση εικόνας 11">
            <a:extLst>
              <a:ext uri="{FF2B5EF4-FFF2-40B4-BE49-F238E27FC236}">
                <a16:creationId xmlns:a16="http://schemas.microsoft.com/office/drawing/2014/main" xmlns="" id="{C58DBA36-C7D9-421F-BAA0-C56AABD9E1B5}"/>
              </a:ext>
            </a:extLst>
          </p:cNvPr>
          <p:cNvPicPr>
            <a:picLocks noGrp="1" noChangeAspect="1"/>
          </p:cNvPicPr>
          <p:nvPr>
            <p:ph type="pic" idx="1"/>
          </p:nvPr>
        </p:nvPicPr>
        <p:blipFill>
          <a:blip r:embed="rId2"/>
          <a:srcRect l="13806" r="13806"/>
          <a:stretch>
            <a:fillRect/>
          </a:stretch>
        </p:blipFill>
        <p:spPr>
          <a:xfrm>
            <a:off x="8094831" y="1041400"/>
            <a:ext cx="3209273" cy="4775200"/>
          </a:xfrm>
        </p:spPr>
      </p:pic>
    </p:spTree>
    <p:extLst>
      <p:ext uri="{BB962C8B-B14F-4D97-AF65-F5344CB8AC3E}">
        <p14:creationId xmlns:p14="http://schemas.microsoft.com/office/powerpoint/2010/main" xmlns="" val="20772486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CED1375-14AC-4AD1-A59B-56CA9D27254D}"/>
              </a:ext>
            </a:extLst>
          </p:cNvPr>
          <p:cNvSpPr>
            <a:spLocks noGrp="1"/>
          </p:cNvSpPr>
          <p:nvPr>
            <p:ph type="title"/>
          </p:nvPr>
        </p:nvSpPr>
        <p:spPr/>
        <p:txBody>
          <a:bodyPr/>
          <a:lstStyle/>
          <a:p>
            <a:r>
              <a:rPr lang="el-GR" b="1" dirty="0">
                <a:effectLst/>
                <a:ea typeface="Calibri" panose="020F0502020204030204" pitchFamily="34" charset="0"/>
                <a:cs typeface="Times New Roman" panose="02020603050405020304" pitchFamily="18" charset="0"/>
              </a:rPr>
              <a:t>Η οικογένεια στην Αρχαία Ελλάδα</a:t>
            </a:r>
            <a:endParaRPr lang="en-US" dirty="0"/>
          </a:p>
        </p:txBody>
      </p:sp>
      <p:sp>
        <p:nvSpPr>
          <p:cNvPr id="3" name="Θέση περιεχομένου 2">
            <a:extLst>
              <a:ext uri="{FF2B5EF4-FFF2-40B4-BE49-F238E27FC236}">
                <a16:creationId xmlns:a16="http://schemas.microsoft.com/office/drawing/2014/main" xmlns="" id="{2014B0FE-7D71-47AD-860C-247B391E5C1D}"/>
              </a:ext>
            </a:extLst>
          </p:cNvPr>
          <p:cNvSpPr>
            <a:spLocks noGrp="1"/>
          </p:cNvSpPr>
          <p:nvPr>
            <p:ph idx="1"/>
          </p:nvPr>
        </p:nvSpPr>
        <p:spPr>
          <a:xfrm>
            <a:off x="1295401" y="2425148"/>
            <a:ext cx="9902686" cy="3962400"/>
          </a:xfrm>
        </p:spPr>
        <p:txBody>
          <a:bodyPr>
            <a:noAutofit/>
          </a:bodyPr>
          <a:lstStyle/>
          <a:p>
            <a:pPr>
              <a:spcBef>
                <a:spcPts val="0"/>
              </a:spcBef>
              <a:spcAft>
                <a:spcPts val="300"/>
              </a:spcAft>
            </a:pPr>
            <a:r>
              <a:rPr lang="el-GR" sz="2200" dirty="0">
                <a:effectLst/>
                <a:ea typeface="Calibri" panose="020F0502020204030204" pitchFamily="34" charset="0"/>
              </a:rPr>
              <a:t>Αδιαμφισβήτητος αρχηγός της οικογένειας ήταν ο άνδρας-πατέρας, που ονομαζόταν κύριος (σε σχέση με όλα τα μέλη) και δεσπότης (σε σχέση ειδικά με τους δούλους).</a:t>
            </a:r>
            <a:r>
              <a:rPr lang="el-GR" sz="2200" dirty="0">
                <a:ea typeface="Times New Roman" panose="02020603050405020304" pitchFamily="18" charset="0"/>
              </a:rPr>
              <a:t> </a:t>
            </a:r>
          </a:p>
          <a:p>
            <a:pPr algn="just">
              <a:spcBef>
                <a:spcPts val="0"/>
              </a:spcBef>
              <a:spcAft>
                <a:spcPts val="0"/>
              </a:spcAft>
            </a:pPr>
            <a:r>
              <a:rPr lang="el-GR" sz="2200" dirty="0">
                <a:ea typeface="Times New Roman" panose="02020603050405020304" pitchFamily="18" charset="0"/>
              </a:rPr>
              <a:t>Η χρηστή διαχείριση του οίκου απαιτούσε καταμερισμό των εργασιών μεταξύ των συζύγων, επίβλεψη των τέκνων και εποπτεία του υπόδουλου υπηρετικού προσωπικού. </a:t>
            </a:r>
            <a:r>
              <a:rPr lang="el-GR" sz="2200" dirty="0">
                <a:ea typeface="Calibri" panose="020F0502020204030204" pitchFamily="34" charset="0"/>
              </a:rPr>
              <a:t>Απαιτούσε, επίσης, την καθημερινή συντήρηση όλων των μελών με τροφή και την προστασία τους κάτω από μια στέγη. </a:t>
            </a:r>
          </a:p>
          <a:p>
            <a:pPr algn="just">
              <a:spcBef>
                <a:spcPts val="0"/>
              </a:spcBef>
              <a:spcAft>
                <a:spcPts val="0"/>
              </a:spcAft>
            </a:pPr>
            <a:r>
              <a:rPr lang="el-GR" sz="2200" dirty="0">
                <a:ea typeface="Calibri" panose="020F0502020204030204" pitchFamily="34" charset="0"/>
              </a:rPr>
              <a:t>Στις σχετικά εύπορες οικογένειες, όπου ένας αριθμός δούλων αρκούσε για το μεγαλύτερο μέρος των χειρωνακτικών εργασιών, η πιο έμπιστη δούλη αναλάμβανε τον ρόλο της οικονόμου. Αυτή ονομαζόταν </a:t>
            </a:r>
            <a:r>
              <a:rPr lang="el-GR" sz="2200" dirty="0" smtClean="0">
                <a:ea typeface="Calibri" panose="020F0502020204030204" pitchFamily="34" charset="0"/>
              </a:rPr>
              <a:t>ταμίας </a:t>
            </a:r>
            <a:r>
              <a:rPr lang="el-GR" sz="2200" dirty="0">
                <a:ea typeface="Calibri" panose="020F0502020204030204" pitchFamily="34" charset="0"/>
              </a:rPr>
              <a:t>και είχε την επιστασία των υπόλοιπων δούλων που έμεναν στο σπίτι και φρόντιζε για την αποθήκευση και συντήρηση των προϊόντων στους χώρους της οικίας.</a:t>
            </a:r>
            <a:endParaRPr lang="en-US" sz="2200" dirty="0"/>
          </a:p>
          <a:p>
            <a:pPr>
              <a:spcBef>
                <a:spcPts val="0"/>
              </a:spcBef>
              <a:spcAft>
                <a:spcPts val="0"/>
              </a:spcAft>
            </a:pPr>
            <a:endParaRPr lang="el-GR" sz="2000" dirty="0">
              <a:effectLst/>
              <a:ea typeface="Calibri" panose="020F0502020204030204" pitchFamily="34" charset="0"/>
            </a:endParaRPr>
          </a:p>
        </p:txBody>
      </p:sp>
    </p:spTree>
    <p:extLst>
      <p:ext uri="{BB962C8B-B14F-4D97-AF65-F5344CB8AC3E}">
        <p14:creationId xmlns:p14="http://schemas.microsoft.com/office/powerpoint/2010/main" xmlns="" val="20579038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6061B36-8689-41B7-A758-AA7D190A8D60}"/>
              </a:ext>
            </a:extLst>
          </p:cNvPr>
          <p:cNvSpPr>
            <a:spLocks noGrp="1"/>
          </p:cNvSpPr>
          <p:nvPr>
            <p:ph type="title"/>
          </p:nvPr>
        </p:nvSpPr>
        <p:spPr/>
        <p:txBody>
          <a:bodyPr/>
          <a:lstStyle/>
          <a:p>
            <a:r>
              <a:rPr lang="el-GR" b="1" dirty="0">
                <a:effectLst/>
                <a:ea typeface="Calibri" panose="020F0502020204030204" pitchFamily="34" charset="0"/>
                <a:cs typeface="Times New Roman" panose="02020603050405020304" pitchFamily="18" charset="0"/>
              </a:rPr>
              <a:t>Η οικογένεια στην Αρχαία Ελλάδα</a:t>
            </a:r>
            <a:endParaRPr lang="en-US" dirty="0"/>
          </a:p>
        </p:txBody>
      </p:sp>
      <p:sp>
        <p:nvSpPr>
          <p:cNvPr id="3" name="Θέση περιεχομένου 2">
            <a:extLst>
              <a:ext uri="{FF2B5EF4-FFF2-40B4-BE49-F238E27FC236}">
                <a16:creationId xmlns:a16="http://schemas.microsoft.com/office/drawing/2014/main" xmlns="" id="{2518B9F5-3608-4C1E-9DB1-19303EA11966}"/>
              </a:ext>
            </a:extLst>
          </p:cNvPr>
          <p:cNvSpPr>
            <a:spLocks noGrp="1"/>
          </p:cNvSpPr>
          <p:nvPr>
            <p:ph idx="1"/>
          </p:nvPr>
        </p:nvSpPr>
        <p:spPr/>
        <p:txBody>
          <a:bodyPr/>
          <a:lstStyle/>
          <a:p>
            <a:pPr algn="just"/>
            <a:r>
              <a:rPr lang="el-GR" dirty="0">
                <a:effectLst/>
                <a:ea typeface="Times New Roman" panose="02020603050405020304" pitchFamily="18" charset="0"/>
              </a:rPr>
              <a:t>Την έντονη διαφοροποίηση των ρόλων ανάμεσα στα φύλα ενδυνάμωνε η πεποίθηση ότι η κυριότερη κοινωνική λειτουργία της γυναίκας είναι η τεκνοποιία, ότι στον γάμο βρίσκει η ίδια την ολοκλήρωσή της και ότι η φύση την έχει φτιάξει έτσι, ώστε να προτιμά τον κλειστό και προφυλαγμένο χώρο του σπιτιού από την εκτεθειμένη σε κίνδυνους υπαίθρια χώρα. </a:t>
            </a:r>
          </a:p>
          <a:p>
            <a:pPr algn="just"/>
            <a:r>
              <a:rPr lang="el-GR" dirty="0">
                <a:effectLst/>
                <a:ea typeface="Times New Roman" panose="02020603050405020304" pitchFamily="18" charset="0"/>
              </a:rPr>
              <a:t>Ό,τι ήταν ο πόλεμος και η προετοιμασία του για τον άνδρα, ήταν για τη γυναίκα η εγκυμοσύνη, η γέννα και η ανατροφή των παιδιών.</a:t>
            </a:r>
            <a:endParaRPr lang="en-US"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xmlns="" val="1563579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B82D5B6-7C51-416C-8194-20DC33465A44}"/>
              </a:ext>
            </a:extLst>
          </p:cNvPr>
          <p:cNvSpPr>
            <a:spLocks noGrp="1"/>
          </p:cNvSpPr>
          <p:nvPr>
            <p:ph type="title"/>
          </p:nvPr>
        </p:nvSpPr>
        <p:spPr>
          <a:xfrm>
            <a:off x="1295399" y="821635"/>
            <a:ext cx="6241816" cy="715617"/>
          </a:xfrm>
        </p:spPr>
        <p:txBody>
          <a:bodyPr>
            <a:normAutofit/>
          </a:bodyPr>
          <a:lstStyle/>
          <a:p>
            <a:r>
              <a:rPr lang="el-GR" sz="4000" b="1" dirty="0"/>
              <a:t>Η Οικογένεια στο Βυζάντιο</a:t>
            </a:r>
            <a:endParaRPr lang="en-US" sz="4000" b="1" dirty="0"/>
          </a:p>
        </p:txBody>
      </p:sp>
      <p:pic>
        <p:nvPicPr>
          <p:cNvPr id="5" name="Θέση περιεχομένου 4">
            <a:extLst>
              <a:ext uri="{FF2B5EF4-FFF2-40B4-BE49-F238E27FC236}">
                <a16:creationId xmlns:a16="http://schemas.microsoft.com/office/drawing/2014/main" xmlns="" id="{70C834D3-6277-43CF-92C1-B6256612E561}"/>
              </a:ext>
            </a:extLst>
          </p:cNvPr>
          <p:cNvPicPr>
            <a:picLocks noGrp="1" noChangeAspect="1"/>
          </p:cNvPicPr>
          <p:nvPr>
            <p:ph type="pic" idx="1"/>
          </p:nvPr>
        </p:nvPicPr>
        <p:blipFill rotWithShape="1">
          <a:blip r:embed="rId2"/>
          <a:srcRect l="33959" r="33959"/>
          <a:stretch/>
        </p:blipFill>
        <p:spPr>
          <a:xfrm>
            <a:off x="8094831" y="1041399"/>
            <a:ext cx="3063347" cy="4975087"/>
          </a:xfrm>
        </p:spPr>
      </p:pic>
      <p:sp>
        <p:nvSpPr>
          <p:cNvPr id="6" name="Θέση κειμένου 5">
            <a:extLst>
              <a:ext uri="{FF2B5EF4-FFF2-40B4-BE49-F238E27FC236}">
                <a16:creationId xmlns:a16="http://schemas.microsoft.com/office/drawing/2014/main" xmlns="" id="{6E5694C8-D0D0-41D7-B264-7E88D91276EE}"/>
              </a:ext>
            </a:extLst>
          </p:cNvPr>
          <p:cNvSpPr>
            <a:spLocks noGrp="1"/>
          </p:cNvSpPr>
          <p:nvPr>
            <p:ph type="body" sz="half" idx="2"/>
          </p:nvPr>
        </p:nvSpPr>
        <p:spPr>
          <a:xfrm>
            <a:off x="940904" y="1749286"/>
            <a:ext cx="6824870" cy="4465983"/>
          </a:xfrm>
        </p:spPr>
        <p:txBody>
          <a:bodyPr>
            <a:noAutofit/>
          </a:bodyPr>
          <a:lstStyle/>
          <a:p>
            <a:pPr algn="just"/>
            <a:r>
              <a:rPr lang="el-GR" sz="2000" dirty="0">
                <a:effectLst/>
              </a:rPr>
              <a:t>Η θέση της γυναίκας μέσα στην οικογένεια ήταν κατώτερη από αυτή του άνδρα. Ένα κορίτσι από τη γέννησή του ακόμα αντιμετωπιζόταν διαφορετικά, γιατί ταυτιζόταν με την υποχρέωση της οικογένειας να το προικίσει. Μάλιστα η εγκατάλειψη και η εκμετάλλευση των κοριτσιών ήταν συνηθισμένο φαινόμενο, ιδιαίτερα κατά την πρώιμη βυζαντινή περίοδο. </a:t>
            </a:r>
          </a:p>
          <a:p>
            <a:pPr algn="just"/>
            <a:r>
              <a:rPr lang="el-GR" sz="2000" dirty="0">
                <a:effectLst/>
              </a:rPr>
              <a:t>Για την εκκλησία ο άνδρας και η γυναίκα ήταν ισότιμοι, όσον αφορά το σχηματισμό οικογένειας. Έτσι χάρη στην ιδιότητα της μητρότητας η γυναίκα καταξιωνόταν κοινωνικά. Ύστερα από την Εκλογή του Λέοντα Γ΄ του </a:t>
            </a:r>
            <a:r>
              <a:rPr lang="el-GR" sz="2000" dirty="0" err="1">
                <a:effectLst/>
              </a:rPr>
              <a:t>Ίσαυρου</a:t>
            </a:r>
            <a:r>
              <a:rPr lang="el-GR" sz="2000" dirty="0">
                <a:effectLst/>
              </a:rPr>
              <a:t> (726) μειώθηκε η παντοδυναμία του πατέρα, με  ισότητα στην οικογένεια. Οι Μακεδόνες </a:t>
            </a:r>
            <a:r>
              <a:rPr lang="el-GR" sz="2000" dirty="0" err="1">
                <a:effectLst/>
              </a:rPr>
              <a:t>επανέφεραν</a:t>
            </a:r>
            <a:r>
              <a:rPr lang="el-GR" sz="2000" dirty="0">
                <a:effectLst/>
              </a:rPr>
              <a:t> την πατρική εξουσία και η γυναίκα μόνο ως χήρα γινόταν αρχηγός της οικογένειας. Με το γάμο η γυναίκα γινόταν κύριος μιας περιουσίας.</a:t>
            </a:r>
            <a:endParaRPr lang="en-US" sz="2000" dirty="0"/>
          </a:p>
        </p:txBody>
      </p:sp>
    </p:spTree>
    <p:extLst>
      <p:ext uri="{BB962C8B-B14F-4D97-AF65-F5344CB8AC3E}">
        <p14:creationId xmlns:p14="http://schemas.microsoft.com/office/powerpoint/2010/main" xmlns="" val="27082910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BAAC564-4F9F-43CE-84B0-45E9FE8A1B65}"/>
              </a:ext>
            </a:extLst>
          </p:cNvPr>
          <p:cNvSpPr>
            <a:spLocks noGrp="1"/>
          </p:cNvSpPr>
          <p:nvPr>
            <p:ph type="title"/>
          </p:nvPr>
        </p:nvSpPr>
        <p:spPr>
          <a:xfrm>
            <a:off x="1295399" y="901148"/>
            <a:ext cx="6241816" cy="689113"/>
          </a:xfrm>
        </p:spPr>
        <p:txBody>
          <a:bodyPr>
            <a:noAutofit/>
          </a:bodyPr>
          <a:lstStyle/>
          <a:p>
            <a:r>
              <a:rPr lang="el-GR" sz="4000" b="1" dirty="0"/>
              <a:t>Η Οικογένεια στο Βυζάντιο</a:t>
            </a:r>
            <a:endParaRPr lang="en-US" sz="4000" dirty="0"/>
          </a:p>
        </p:txBody>
      </p:sp>
      <p:pic>
        <p:nvPicPr>
          <p:cNvPr id="6" name="Θέση εικόνας 5">
            <a:extLst>
              <a:ext uri="{FF2B5EF4-FFF2-40B4-BE49-F238E27FC236}">
                <a16:creationId xmlns:a16="http://schemas.microsoft.com/office/drawing/2014/main" xmlns="" id="{376A0928-AF9F-48D7-AC09-7903EFC66446}"/>
              </a:ext>
            </a:extLst>
          </p:cNvPr>
          <p:cNvPicPr>
            <a:picLocks noGrp="1" noChangeAspect="1"/>
          </p:cNvPicPr>
          <p:nvPr>
            <p:ph type="pic" idx="1"/>
          </p:nvPr>
        </p:nvPicPr>
        <p:blipFill>
          <a:blip r:embed="rId2"/>
          <a:srcRect l="22820" r="22820"/>
          <a:stretch>
            <a:fillRect/>
          </a:stretch>
        </p:blipFill>
        <p:spPr>
          <a:xfrm>
            <a:off x="8094831" y="1041400"/>
            <a:ext cx="3209273" cy="4775200"/>
          </a:xfrm>
        </p:spPr>
      </p:pic>
      <p:sp>
        <p:nvSpPr>
          <p:cNvPr id="4" name="Θέση κειμένου 3">
            <a:extLst>
              <a:ext uri="{FF2B5EF4-FFF2-40B4-BE49-F238E27FC236}">
                <a16:creationId xmlns:a16="http://schemas.microsoft.com/office/drawing/2014/main" xmlns="" id="{F479CDA9-9172-4B88-BB75-B7F726745DE3}"/>
              </a:ext>
            </a:extLst>
          </p:cNvPr>
          <p:cNvSpPr>
            <a:spLocks noGrp="1"/>
          </p:cNvSpPr>
          <p:nvPr>
            <p:ph type="body" sz="half" idx="2"/>
          </p:nvPr>
        </p:nvSpPr>
        <p:spPr>
          <a:xfrm>
            <a:off x="1033822" y="1683026"/>
            <a:ext cx="6503393" cy="4133574"/>
          </a:xfrm>
        </p:spPr>
        <p:txBody>
          <a:bodyPr>
            <a:normAutofit/>
          </a:bodyPr>
          <a:lstStyle/>
          <a:p>
            <a:pPr algn="just"/>
            <a:r>
              <a:rPr lang="el-GR" sz="2000" dirty="0"/>
              <a:t>Ο ρόλος της μάνας  ήταν αυτός που ολοκλήρωνε τη γυναίκα ως προσωπικότητα. Σε περίπτωση αδυναμίας τεκνοποίησης μπορούσε ο σύζυγος να ζητήσει διαζύγιο. Η μάνα ήταν αυτή που συντόνιζε την οικογένεια και αυτή που ήταν υπεύθυνη για την ανατροφή των παιδιών.</a:t>
            </a:r>
          </a:p>
          <a:p>
            <a:pPr algn="just"/>
            <a:r>
              <a:rPr lang="el-GR" sz="2000" dirty="0"/>
              <a:t>Ο ρόλος του πατέρα ήταν ο κυρίαρχος μέσα στην οικογένεια. Φρόντιζε για το μέλλον των παιδιών του και έπαιρνε όλες τις δύσκολες αποφάσεις. Ο λόγος του ήταν νόμος παρόλο που ο ίδιος έλειπε συχνά από το σπίτι για να ασχολείται με τα κοινά και την πολιτική ζωή.</a:t>
            </a:r>
          </a:p>
          <a:p>
            <a:pPr algn="just"/>
            <a:endParaRPr lang="en-US" sz="2000" dirty="0"/>
          </a:p>
        </p:txBody>
      </p:sp>
    </p:spTree>
    <p:extLst>
      <p:ext uri="{BB962C8B-B14F-4D97-AF65-F5344CB8AC3E}">
        <p14:creationId xmlns:p14="http://schemas.microsoft.com/office/powerpoint/2010/main" xmlns="" val="31527499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E5B7C6-0E6C-41E9-B9FE-6F8E7860E8DA}"/>
              </a:ext>
            </a:extLst>
          </p:cNvPr>
          <p:cNvSpPr>
            <a:spLocks noGrp="1"/>
          </p:cNvSpPr>
          <p:nvPr>
            <p:ph type="title"/>
          </p:nvPr>
        </p:nvSpPr>
        <p:spPr>
          <a:xfrm>
            <a:off x="1295399" y="689114"/>
            <a:ext cx="6241816" cy="1404730"/>
          </a:xfrm>
        </p:spPr>
        <p:txBody>
          <a:bodyPr>
            <a:normAutofit/>
          </a:bodyPr>
          <a:lstStyle/>
          <a:p>
            <a:r>
              <a:rPr lang="el-GR" sz="4000" b="1" dirty="0"/>
              <a:t>Η Οικογένεια την Περίοδο της Τουρκοκρατίας</a:t>
            </a:r>
            <a:endParaRPr lang="en-US" sz="4000" b="1" dirty="0"/>
          </a:p>
        </p:txBody>
      </p:sp>
      <p:sp>
        <p:nvSpPr>
          <p:cNvPr id="4" name="Θέση κειμένου 3">
            <a:extLst>
              <a:ext uri="{FF2B5EF4-FFF2-40B4-BE49-F238E27FC236}">
                <a16:creationId xmlns:a16="http://schemas.microsoft.com/office/drawing/2014/main" xmlns="" id="{79483267-F7BB-47F8-B48C-CF639E0AA0D0}"/>
              </a:ext>
            </a:extLst>
          </p:cNvPr>
          <p:cNvSpPr>
            <a:spLocks noGrp="1"/>
          </p:cNvSpPr>
          <p:nvPr>
            <p:ph type="body" sz="half" idx="2"/>
          </p:nvPr>
        </p:nvSpPr>
        <p:spPr>
          <a:xfrm>
            <a:off x="1033822" y="2292626"/>
            <a:ext cx="6705448" cy="3523974"/>
          </a:xfrm>
        </p:spPr>
        <p:txBody>
          <a:bodyPr/>
          <a:lstStyle/>
          <a:p>
            <a:pPr algn="just"/>
            <a:r>
              <a:rPr lang="el-GR" sz="2000" dirty="0"/>
              <a:t>Η ελληνική οικογένεια της τουρκοκρατίας είχε ισχυρή συνοχή με αρχηγό τον πατέρα. Η γυναίκα ήταν υποδεέστερη ενώ και τα παιδιά εξαρτώνταν απόλυτα από τον πατέρα. Υπήρχε αγάπη και σεβασμός ανάμεσα στα μέλη της, αν και οι συνθήκες ήταν ιδιαίτερα σκληρές. Με τα χρόνια, η οικονομική και πνευματική ανάπτυξη εκσυγχρόνισε κάπως τις αντιλήψεις για τα παιδιά και τις γυναίκες</a:t>
            </a:r>
            <a:r>
              <a:rPr lang="el-GR" dirty="0"/>
              <a:t>. </a:t>
            </a:r>
          </a:p>
          <a:p>
            <a:pPr algn="just"/>
            <a:endParaRPr lang="en-US" dirty="0"/>
          </a:p>
        </p:txBody>
      </p:sp>
      <p:pic>
        <p:nvPicPr>
          <p:cNvPr id="16" name="Θέση εικόνας 15">
            <a:extLst>
              <a:ext uri="{FF2B5EF4-FFF2-40B4-BE49-F238E27FC236}">
                <a16:creationId xmlns:a16="http://schemas.microsoft.com/office/drawing/2014/main" xmlns="" id="{E7507A87-5E54-4508-A506-2070133A0B34}"/>
              </a:ext>
            </a:extLst>
          </p:cNvPr>
          <p:cNvPicPr>
            <a:picLocks noGrp="1" noChangeAspect="1"/>
          </p:cNvPicPr>
          <p:nvPr>
            <p:ph type="pic" idx="1"/>
          </p:nvPr>
        </p:nvPicPr>
        <p:blipFill rotWithShape="1">
          <a:blip r:embed="rId2"/>
          <a:srcRect l="22315" r="22315"/>
          <a:stretch/>
        </p:blipFill>
        <p:spPr>
          <a:xfrm>
            <a:off x="8094831" y="795130"/>
            <a:ext cx="3221332" cy="5021470"/>
          </a:xfrm>
        </p:spPr>
      </p:pic>
    </p:spTree>
    <p:extLst>
      <p:ext uri="{BB962C8B-B14F-4D97-AF65-F5344CB8AC3E}">
        <p14:creationId xmlns:p14="http://schemas.microsoft.com/office/powerpoint/2010/main" xmlns="" val="5465985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xmlns="" id="{418A6BF1-BF9F-4C83-9541-2ED5323E5AC2}"/>
              </a:ext>
            </a:extLst>
          </p:cNvPr>
          <p:cNvSpPr>
            <a:spLocks noGrp="1"/>
          </p:cNvSpPr>
          <p:nvPr>
            <p:ph type="title"/>
          </p:nvPr>
        </p:nvSpPr>
        <p:spPr/>
        <p:txBody>
          <a:bodyPr>
            <a:normAutofit fontScale="90000"/>
          </a:bodyPr>
          <a:lstStyle/>
          <a:p>
            <a:r>
              <a:rPr lang="el-GR" sz="4400" b="1" dirty="0"/>
              <a:t>Η Οικογένεια την Περίοδο της Τουρκοκρατίας</a:t>
            </a:r>
            <a:endParaRPr lang="en-US" sz="4400" dirty="0"/>
          </a:p>
        </p:txBody>
      </p:sp>
      <p:sp>
        <p:nvSpPr>
          <p:cNvPr id="7" name="Θέση περιεχομένου 6">
            <a:extLst>
              <a:ext uri="{FF2B5EF4-FFF2-40B4-BE49-F238E27FC236}">
                <a16:creationId xmlns:a16="http://schemas.microsoft.com/office/drawing/2014/main" xmlns="" id="{9B361C38-4AD1-4092-A43E-0471E1F0822B}"/>
              </a:ext>
            </a:extLst>
          </p:cNvPr>
          <p:cNvSpPr>
            <a:spLocks noGrp="1"/>
          </p:cNvSpPr>
          <p:nvPr>
            <p:ph idx="1"/>
          </p:nvPr>
        </p:nvSpPr>
        <p:spPr/>
        <p:txBody>
          <a:bodyPr>
            <a:normAutofit fontScale="92500"/>
          </a:bodyPr>
          <a:lstStyle/>
          <a:p>
            <a:pPr algn="just"/>
            <a:r>
              <a:rPr lang="el-GR" dirty="0"/>
              <a:t>Η οικογένεια για τους </a:t>
            </a:r>
            <a:r>
              <a:rPr lang="el-GR" dirty="0" smtClean="0"/>
              <a:t>Οθωμανούς</a:t>
            </a:r>
            <a:r>
              <a:rPr lang="el-GR" dirty="0"/>
              <a:t>, ήταν η βασική φορολογική μονάδα, στην οποία κατανέμονταν οι κύριοι φόροι. Υπεύθυνος για την πληρωμή τους ήταν ο άνδρας μετά τα 12 ή τα 13, καθώς τότε θεωρούνταν ικανός να κρατά όπλο. Έτσι ο έφηβος αντιμετωπιζόταν ως άνδρας, μπορούσε να εκλεγεί </a:t>
            </a:r>
            <a:r>
              <a:rPr lang="el-GR" dirty="0" err="1"/>
              <a:t>κοτσάμπασης</a:t>
            </a:r>
            <a:r>
              <a:rPr lang="el-GR" dirty="0"/>
              <a:t>, κλέφτης ή αρματολός. </a:t>
            </a:r>
          </a:p>
          <a:p>
            <a:pPr algn="just"/>
            <a:r>
              <a:rPr lang="el-GR" dirty="0"/>
              <a:t>Οι σκληρές συνθήκες διαβίωσης υποχρέωναν τα παιδιά να εργάζονται από πολύ μικρά στους αγρούς, σε σπίτια </a:t>
            </a:r>
            <a:r>
              <a:rPr lang="el-GR" dirty="0" err="1"/>
              <a:t>ευπόρων</a:t>
            </a:r>
            <a:r>
              <a:rPr lang="el-GR" dirty="0"/>
              <a:t> ή σε εργαστήρια, όπου πολλές φορές μάθαιναν την τέχνη. Σε περιπτώσεις που οι γονείς όφειλαν χρήματα που δεν μπορούσαν να πληρώσουν, έδιναν τα παιδιά τους ως ενέχυρο στη φυλακή, μέχρι να εξοικονομήσουν οι ίδιοι το απαραίτητο ποσό. </a:t>
            </a:r>
            <a:endParaRPr lang="en-US" dirty="0"/>
          </a:p>
        </p:txBody>
      </p:sp>
    </p:spTree>
    <p:extLst>
      <p:ext uri="{BB962C8B-B14F-4D97-AF65-F5344CB8AC3E}">
        <p14:creationId xmlns:p14="http://schemas.microsoft.com/office/powerpoint/2010/main" xmlns="" val="5707280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117AFFA-020A-44E0-9E3A-A6E6BA381E67}"/>
              </a:ext>
            </a:extLst>
          </p:cNvPr>
          <p:cNvSpPr>
            <a:spLocks noGrp="1"/>
          </p:cNvSpPr>
          <p:nvPr>
            <p:ph type="title"/>
          </p:nvPr>
        </p:nvSpPr>
        <p:spPr/>
        <p:txBody>
          <a:bodyPr>
            <a:normAutofit fontScale="90000"/>
          </a:bodyPr>
          <a:lstStyle/>
          <a:p>
            <a:r>
              <a:rPr lang="el-GR" sz="4400" b="1" dirty="0"/>
              <a:t>Η Οικογένεια την Περίοδο της Τουρκοκρατίας</a:t>
            </a:r>
            <a:endParaRPr lang="en-US" dirty="0"/>
          </a:p>
        </p:txBody>
      </p:sp>
      <p:sp>
        <p:nvSpPr>
          <p:cNvPr id="3" name="Θέση περιεχομένου 2">
            <a:extLst>
              <a:ext uri="{FF2B5EF4-FFF2-40B4-BE49-F238E27FC236}">
                <a16:creationId xmlns:a16="http://schemas.microsoft.com/office/drawing/2014/main" xmlns="" id="{9843F003-A93D-4E71-AB29-506B6BE1B066}"/>
              </a:ext>
            </a:extLst>
          </p:cNvPr>
          <p:cNvSpPr>
            <a:spLocks noGrp="1"/>
          </p:cNvSpPr>
          <p:nvPr>
            <p:ph idx="1"/>
          </p:nvPr>
        </p:nvSpPr>
        <p:spPr>
          <a:xfrm>
            <a:off x="1295401" y="2425148"/>
            <a:ext cx="9601196" cy="3949148"/>
          </a:xfrm>
        </p:spPr>
        <p:txBody>
          <a:bodyPr>
            <a:noAutofit/>
          </a:bodyPr>
          <a:lstStyle/>
          <a:p>
            <a:pPr algn="just">
              <a:spcAft>
                <a:spcPts val="0"/>
              </a:spcAft>
            </a:pPr>
            <a:r>
              <a:rPr lang="el-GR" sz="2200" dirty="0"/>
              <a:t>Η Ελληνίδα μπορούσε να κληρονομήσει την πατρική περιουσία, στην πράξη όμως, μόνον αν δεν υπήρχε αδελφός. Μπορούσε όμως να αξιώσει να προικιστεί. Θεωρητικά μπορούσε να μορφωθεί, στην πράξη όμως αυτό απαγορευόταν. Υπήρχαν γυναίκες που εργάζονταν ως μαμές ή γιάτρισσες. </a:t>
            </a:r>
          </a:p>
          <a:p>
            <a:pPr algn="just"/>
            <a:r>
              <a:rPr lang="el-GR" sz="2200" dirty="0"/>
              <a:t>Φορολογικά υπαγόταν στον πατέρα ή τον άνδρα της – εκτός από τις χήρες που πλήρωναν όμως το μισό φόρο. Οι </a:t>
            </a:r>
            <a:r>
              <a:rPr lang="el-GR" sz="2200" dirty="0" err="1"/>
              <a:t>οθωμανοί</a:t>
            </a:r>
            <a:r>
              <a:rPr lang="el-GR" sz="2200" dirty="0"/>
              <a:t> μπορούσαν να συνάψουν σεξουαλικές σχέσεις ή και γάμο με χριστιανή, ακόμη και χωρίς τη θέλησή της, φτάνει τα παιδιά να ασπάζονταν το Ισλάμ. </a:t>
            </a:r>
          </a:p>
          <a:p>
            <a:pPr algn="just"/>
            <a:r>
              <a:rPr lang="el-GR" sz="2200" dirty="0"/>
              <a:t>Απαγορευόταν ρητά ο γάμος χριστιανού με μουσουλμάνα.</a:t>
            </a:r>
            <a:endParaRPr lang="en-US" sz="2200" dirty="0"/>
          </a:p>
        </p:txBody>
      </p:sp>
    </p:spTree>
    <p:extLst>
      <p:ext uri="{BB962C8B-B14F-4D97-AF65-F5344CB8AC3E}">
        <p14:creationId xmlns:p14="http://schemas.microsoft.com/office/powerpoint/2010/main" xmlns="" val="42471355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82</TotalTime>
  <Words>1439</Words>
  <Application>Microsoft Office PowerPoint</Application>
  <PresentationFormat>Προσαρμογή</PresentationFormat>
  <Paragraphs>50</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Οργανικό</vt:lpstr>
      <vt:lpstr>ΕΡΓΑΣΙΑ ΣΤΗΝ ΙΣΤΟΡΙΑ</vt:lpstr>
      <vt:lpstr>Η οικογένεια στην Αρχαία Ελλάδα </vt:lpstr>
      <vt:lpstr>Η οικογένεια στην Αρχαία Ελλάδα</vt:lpstr>
      <vt:lpstr>Η οικογένεια στην Αρχαία Ελλάδα</vt:lpstr>
      <vt:lpstr>Η Οικογένεια στο Βυζάντιο</vt:lpstr>
      <vt:lpstr>Η Οικογένεια στο Βυζάντιο</vt:lpstr>
      <vt:lpstr>Η Οικογένεια την Περίοδο της Τουρκοκρατίας</vt:lpstr>
      <vt:lpstr>Η Οικογένεια την Περίοδο της Τουρκοκρατίας</vt:lpstr>
      <vt:lpstr>Η Οικογένεια την Περίοδο της Τουρκοκρατίας</vt:lpstr>
      <vt:lpstr>Η Οικογένεια την Περίοδο της Τουρκοκρατίας</vt:lpstr>
      <vt:lpstr>Βιομηχανική επανάσταση και Οικογένεια</vt:lpstr>
      <vt:lpstr>Βιομηχανική επανάσταση και Οικογένεια</vt:lpstr>
      <vt:lpstr>H κρίση του Θεσμού του γάμου και της οικογένειας</vt:lpstr>
      <vt:lpstr>H κρίση του Θεσμού του γάμου και της οικογένειας</vt:lpstr>
      <vt:lpstr>H κρίση του Θεσμού του γάμου και της οικογένειας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ΕΡΓΑΣΙΑ ΣΤΗΝ ΙΣΤΟΡΙΑ</dc:title>
  <dc:creator>bill zoumpis</dc:creator>
  <cp:lastModifiedBy>user</cp:lastModifiedBy>
  <cp:revision>2</cp:revision>
  <dcterms:created xsi:type="dcterms:W3CDTF">2021-11-16T16:11:38Z</dcterms:created>
  <dcterms:modified xsi:type="dcterms:W3CDTF">2021-11-23T10:31:14Z</dcterms:modified>
</cp:coreProperties>
</file>